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4949" r:id="rId2"/>
    <p:sldMasterId id="2147484957" r:id="rId3"/>
    <p:sldMasterId id="2147484961" r:id="rId4"/>
    <p:sldMasterId id="2147485005" r:id="rId5"/>
    <p:sldMasterId id="2147485044" r:id="rId6"/>
  </p:sldMasterIdLst>
  <p:notesMasterIdLst>
    <p:notesMasterId r:id="rId36"/>
  </p:notesMasterIdLst>
  <p:sldIdLst>
    <p:sldId id="257" r:id="rId7"/>
    <p:sldId id="258" r:id="rId8"/>
    <p:sldId id="262" r:id="rId9"/>
    <p:sldId id="270" r:id="rId10"/>
    <p:sldId id="2076137258" r:id="rId11"/>
    <p:sldId id="2076138903" r:id="rId12"/>
    <p:sldId id="1111" r:id="rId13"/>
    <p:sldId id="1102" r:id="rId14"/>
    <p:sldId id="2142532925" r:id="rId15"/>
    <p:sldId id="264" r:id="rId16"/>
    <p:sldId id="2107" r:id="rId17"/>
    <p:sldId id="2076137371" r:id="rId18"/>
    <p:sldId id="2076137360" r:id="rId19"/>
    <p:sldId id="2076137725" r:id="rId20"/>
    <p:sldId id="276" r:id="rId21"/>
    <p:sldId id="2076137736" r:id="rId22"/>
    <p:sldId id="2142532839" r:id="rId23"/>
    <p:sldId id="2142532911" r:id="rId24"/>
    <p:sldId id="2142532929" r:id="rId25"/>
    <p:sldId id="266" r:id="rId26"/>
    <p:sldId id="268" r:id="rId27"/>
    <p:sldId id="2142532928" r:id="rId28"/>
    <p:sldId id="2076136912" r:id="rId29"/>
    <p:sldId id="2076136934" r:id="rId30"/>
    <p:sldId id="2076136935" r:id="rId31"/>
    <p:sldId id="2076136936" r:id="rId32"/>
    <p:sldId id="2076137727" r:id="rId33"/>
    <p:sldId id="2142532931" r:id="rId34"/>
    <p:sldId id="2076137256" r:id="rId35"/>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C4973CA-F03E-456E-9D44-DB1503B088EE}">
          <p14:sldIdLst>
            <p14:sldId id="257"/>
            <p14:sldId id="258"/>
          </p14:sldIdLst>
        </p14:section>
        <p14:section name="Set the scene" id="{0696031E-7E3F-4EFD-86BC-2AEBABCD666F}">
          <p14:sldIdLst>
            <p14:sldId id="262"/>
            <p14:sldId id="270"/>
          </p14:sldIdLst>
        </p14:section>
        <p14:section name="Azure Traffic Manager" id="{839EE1A5-0C4F-4842-8F96-1041FF515D41}">
          <p14:sldIdLst>
            <p14:sldId id="2076137258"/>
            <p14:sldId id="2076138903"/>
            <p14:sldId id="1111"/>
            <p14:sldId id="1102"/>
          </p14:sldIdLst>
        </p14:section>
        <p14:section name="Windows Admin Centre" id="{6DD9BCBC-3BBF-4482-9B92-DAAF70806045}">
          <p14:sldIdLst>
            <p14:sldId id="2142532925"/>
            <p14:sldId id="264"/>
            <p14:sldId id="2107"/>
            <p14:sldId id="2076137371"/>
            <p14:sldId id="2076137360"/>
            <p14:sldId id="2076137725"/>
          </p14:sldIdLst>
        </p14:section>
        <p14:section name="Arc" id="{AB1BF427-7FEA-472D-AB2D-83290856D383}">
          <p14:sldIdLst>
            <p14:sldId id="276"/>
            <p14:sldId id="2076137736"/>
            <p14:sldId id="2142532839"/>
            <p14:sldId id="2142532911"/>
            <p14:sldId id="2142532929"/>
          </p14:sldIdLst>
        </p14:section>
        <p14:section name="Update Management" id="{13D57E84-F237-49CC-B7C4-7FEE642B4BCD}">
          <p14:sldIdLst>
            <p14:sldId id="266"/>
            <p14:sldId id="268"/>
          </p14:sldIdLst>
        </p14:section>
        <p14:section name="Azure Security Centre" id="{BE166FC1-DC27-41D1-905E-64760F60F070}">
          <p14:sldIdLst>
            <p14:sldId id="2142532928"/>
            <p14:sldId id="2076136912"/>
            <p14:sldId id="2076136934"/>
            <p14:sldId id="2076136935"/>
            <p14:sldId id="2076136936"/>
            <p14:sldId id="2076137727"/>
          </p14:sldIdLst>
        </p14:section>
        <p14:section name="Ending" id="{26E29FC1-5364-484D-B8AB-BAA7227ED26D}">
          <p14:sldIdLst>
            <p14:sldId id="2142532931"/>
            <p14:sldId id="20761372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83" autoAdjust="0"/>
    <p:restoredTop sz="81573" autoAdjust="0"/>
  </p:normalViewPr>
  <p:slideViewPr>
    <p:cSldViewPr snapToGrid="0">
      <p:cViewPr varScale="1">
        <p:scale>
          <a:sx n="89" d="100"/>
          <a:sy n="89" d="100"/>
        </p:scale>
        <p:origin x="77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E7D-4C76-A925-8075ABF92691}"/>
              </c:ext>
            </c:extLst>
          </c:dPt>
          <c:dPt>
            <c:idx val="1"/>
            <c:bubble3D val="0"/>
            <c:spPr>
              <a:solidFill>
                <a:schemeClr val="tx2"/>
              </a:solidFill>
              <a:ln w="19050">
                <a:noFill/>
              </a:ln>
              <a:effectLst/>
            </c:spPr>
            <c:extLst>
              <c:ext xmlns:c16="http://schemas.microsoft.com/office/drawing/2014/chart" uri="{C3380CC4-5D6E-409C-BE32-E72D297353CC}">
                <c16:uniqueId val="{00000003-8E7D-4C76-A925-8075ABF92691}"/>
              </c:ext>
            </c:extLst>
          </c:dPt>
          <c:cat>
            <c:numRef>
              <c:f>Sheet1!$A$2:$A$3</c:f>
              <c:numCache>
                <c:formatCode>General</c:formatCode>
                <c:ptCount val="2"/>
              </c:numCache>
            </c:numRef>
          </c:cat>
          <c:val>
            <c:numRef>
              <c:f>Sheet1!$B$2:$B$3</c:f>
              <c:numCache>
                <c:formatCode>General</c:formatCode>
                <c:ptCount val="2"/>
                <c:pt idx="0">
                  <c:v>100</c:v>
                </c:pt>
                <c:pt idx="1">
                  <c:v>100</c:v>
                </c:pt>
              </c:numCache>
            </c:numRef>
          </c:val>
          <c:extLst>
            <c:ext xmlns:c16="http://schemas.microsoft.com/office/drawing/2014/chart" uri="{C3380CC4-5D6E-409C-BE32-E72D297353CC}">
              <c16:uniqueId val="{00000004-8E7D-4C76-A925-8075ABF92691}"/>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GB"/>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1B9DB415-1345-4A69-96EC-94E6BEE21C37}" type="datetimeFigureOut">
              <a:rPr lang="en-GB" smtClean="0"/>
              <a:t>13/09/2021</a:t>
            </a:fld>
            <a:endParaRPr lang="en-GB"/>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GB"/>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GB"/>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E7CC710F-B155-4731-AC44-C5E6F0ADD88E}" type="slidenum">
              <a:rPr lang="en-GB" smtClean="0"/>
              <a:t>‹#›</a:t>
            </a:fld>
            <a:endParaRPr lang="en-GB"/>
          </a:p>
        </p:txBody>
      </p:sp>
    </p:spTree>
    <p:extLst>
      <p:ext uri="{BB962C8B-B14F-4D97-AF65-F5344CB8AC3E}">
        <p14:creationId xmlns:p14="http://schemas.microsoft.com/office/powerpoint/2010/main" val="3567771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services/azure-lighthous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zure.microsoft.com/en-us/services/azure-sentine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1</a:t>
            </a:fld>
            <a:endParaRPr lang="en-GB"/>
          </a:p>
        </p:txBody>
      </p:sp>
    </p:spTree>
    <p:extLst>
      <p:ext uri="{BB962C8B-B14F-4D97-AF65-F5344CB8AC3E}">
        <p14:creationId xmlns:p14="http://schemas.microsoft.com/office/powerpoint/2010/main" val="3951022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9/13/2021 6:22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6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a:t>How does Tailwind Traders makes sure servers across Azure, on-premises and other cloud providers are compliant, configured and managed in a single control pane?</a:t>
            </a:r>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15</a:t>
            </a:fld>
            <a:endParaRPr lang="en-GB"/>
          </a:p>
        </p:txBody>
      </p:sp>
    </p:spTree>
    <p:extLst>
      <p:ext uri="{BB962C8B-B14F-4D97-AF65-F5344CB8AC3E}">
        <p14:creationId xmlns:p14="http://schemas.microsoft.com/office/powerpoint/2010/main" val="4044542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Many of our customers face </a:t>
            </a:r>
            <a:r>
              <a:rPr lang="en-US" kern="1200" dirty="0">
                <a:effectLst/>
              </a:rPr>
              <a:t>a </a:t>
            </a:r>
            <a:r>
              <a:rPr lang="en-US" dirty="0"/>
              <a:t>growing sprawl </a:t>
            </a:r>
            <a:r>
              <a:rPr lang="en-US" kern="1200" dirty="0">
                <a:effectLst/>
              </a:rPr>
              <a:t>of </a:t>
            </a:r>
            <a:r>
              <a:rPr lang="en-US" dirty="0"/>
              <a:t>resources spread across multiple datacenters, clouds, and edge locations. Our customers tell us </a:t>
            </a:r>
            <a:r>
              <a:rPr lang="en-US" kern="1200" dirty="0">
                <a:effectLst/>
              </a:rPr>
              <a:t>that </a:t>
            </a:r>
            <a:r>
              <a:rPr lang="en-US" dirty="0"/>
              <a:t>they are looking for a way to inventory, organize, and govern their IT resources wherever they are, from a central place. At Microsoft Ignite, we announced a major step forward towards this goal with the introduction of Azure Arc. Azure Arc simplifies </a:t>
            </a:r>
            <a:r>
              <a:rPr lang="en-US" kern="1200" dirty="0">
                <a:effectLst/>
              </a:rPr>
              <a:t>complex and distributed environments</a:t>
            </a:r>
            <a:r>
              <a:rPr lang="en-US" dirty="0"/>
              <a:t> by extending Azure management across</a:t>
            </a:r>
            <a:r>
              <a:rPr lang="en-US" kern="1200" dirty="0">
                <a:effectLst/>
              </a:rPr>
              <a:t> </a:t>
            </a:r>
            <a:r>
              <a:rPr lang="en-US" dirty="0"/>
              <a:t>clouds datacenters and edge locations as well as enabling the deployment of Azure Services to any infrastructure</a:t>
            </a:r>
            <a:r>
              <a:rPr lang="en-US" kern="1200" dirty="0">
                <a:effectLst/>
              </a:rPr>
              <a:t>.</a:t>
            </a:r>
          </a:p>
          <a:p>
            <a:pPr>
              <a:defRPr/>
            </a:pPr>
            <a:endParaRPr lang="en-US" dirty="0">
              <a:cs typeface="Calibri"/>
            </a:endParaRPr>
          </a:p>
          <a:p>
            <a:pPr>
              <a:defRPr/>
            </a:pPr>
            <a:r>
              <a:rPr lang="en-US" b="1" dirty="0"/>
              <a:t>Extend Azure management across your environments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Get Kubernetes clusters and servers that are sprawling across clouds, datacenters and edge under control by centrally organizing and governing from </a:t>
            </a:r>
            <a:b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 single place. </a:t>
            </a:r>
            <a:endParaRPr lang="en-US" dirty="0"/>
          </a:p>
          <a:p>
            <a:pPr marL="171450" indent="-171450">
              <a:buFont typeface="Arial"/>
              <a:buChar char="•"/>
              <a:defRPr/>
            </a:pPr>
            <a:r>
              <a:rPr lang="en-US" dirty="0"/>
              <a:t>Manage and govern resources at scale with powerful scripting, tools, Azure Portal and API, and </a:t>
            </a:r>
            <a:r>
              <a:rPr lang="en-US" dirty="0">
                <a:hlinkClick r:id="rId3"/>
              </a:rPr>
              <a:t>Azure Lighthouse</a:t>
            </a:r>
            <a:endParaRPr lang="en-US" dirty="0"/>
          </a:p>
          <a:p>
            <a:pPr>
              <a:defRPr/>
            </a:pPr>
            <a:endParaRPr lang="en-US" dirty="0">
              <a:cs typeface="Calibri"/>
            </a:endParaRPr>
          </a:p>
          <a:p>
            <a:pPr>
              <a:defRPr/>
            </a:pPr>
            <a:r>
              <a:rPr lang="en-US" b="1" dirty="0"/>
              <a:t>At-scale Kubernetes app management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Deploy and manage Kubernetes applications at scale across environments using DevOps techniques. Ensure that applications are deployed and configured consistently from source control, at scale.</a:t>
            </a:r>
            <a:endParaRPr lang="en-US" dirty="0"/>
          </a:p>
          <a:p>
            <a:pPr marL="171450" indent="-171450">
              <a:buFont typeface="Arial"/>
              <a:buChar char="•"/>
              <a:defRPr/>
            </a:pPr>
            <a:r>
              <a:rPr lang="en-US" dirty="0"/>
              <a:t>Easily adopt DevOps techniques such as infrastructure as code that Empower developers with self-service and choice of tools complemented by central IT governance and guidance</a:t>
            </a:r>
          </a:p>
          <a:p>
            <a:pPr>
              <a:defRPr/>
            </a:pPr>
            <a:endParaRPr lang="en-US" dirty="0">
              <a:cs typeface="Calibri"/>
            </a:endParaRPr>
          </a:p>
          <a:p>
            <a:pPr>
              <a:defRPr/>
            </a:pPr>
            <a:r>
              <a:rPr lang="en-US" b="1" dirty="0"/>
              <a:t>Implement Azure security anywhere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a:rPr>
              <a:t>Deploy and manage data services where you need it for latency or compliance reasons. Always use the most current technology and seamlessly manage and secure your data assets across on-premises, clouds and edge.</a:t>
            </a:r>
            <a:endParaRPr lang="en-US" dirty="0"/>
          </a:p>
          <a:p>
            <a:pPr marL="171450" indent="-171450">
              <a:buFont typeface="Arial"/>
              <a:buChar char="•"/>
              <a:defRPr/>
            </a:pPr>
            <a:r>
              <a:rPr lang="en-US" dirty="0"/>
              <a:t>Access unique Azure security capabilities such as Azure Threat Detection</a:t>
            </a:r>
          </a:p>
          <a:p>
            <a:pPr marL="171450" indent="-171450">
              <a:buFont typeface="Arial"/>
              <a:buChar char="•"/>
              <a:defRPr/>
            </a:pPr>
            <a:r>
              <a:rPr lang="en-US" dirty="0"/>
              <a:t>Centrally manage access and security policies for resources with Role Based Access Control</a:t>
            </a:r>
          </a:p>
          <a:p>
            <a:pPr marL="171450" indent="-171450">
              <a:buFont typeface="Arial"/>
              <a:buChar char="•"/>
              <a:defRPr/>
            </a:pPr>
            <a:r>
              <a:rPr lang="en-US" dirty="0"/>
              <a:t>Enforce compliance and simplify audit reporting</a:t>
            </a:r>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75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I talked earlier about how Azure Arc extends Azure management services to your non-Azure VMs? Well, a common question we get is : Which management services can I use with my Arc enabled VMs. As you can see here, we have a variety of Azure management services, all of which can be applied to your Arc enabled machines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9/13/2021 6:22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26201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4C4C51"/>
                </a:solidFill>
                <a:effectLst/>
                <a:latin typeface="Segoe UI" panose="020B0502040204020203" pitchFamily="34" charset="0"/>
              </a:rPr>
              <a:t>Use the Azure Portal to register and track the inventory of your SQL Server instances across on-premises, edge sites, and multi-cloud in a single view.</a:t>
            </a:r>
          </a:p>
          <a:p>
            <a:pPr algn="l">
              <a:buFont typeface="Arial" panose="020B0604020202020204" pitchFamily="34" charset="0"/>
              <a:buChar char="•"/>
            </a:pPr>
            <a:r>
              <a:rPr lang="en-US" b="0" i="0">
                <a:solidFill>
                  <a:srgbClr val="4C4C51"/>
                </a:solidFill>
                <a:effectLst/>
                <a:latin typeface="Segoe UI" panose="020B0502040204020203" pitchFamily="34" charset="0"/>
              </a:rPr>
              <a:t>Use </a:t>
            </a:r>
            <a:r>
              <a:rPr lang="en-US" b="0" i="0" u="sng">
                <a:solidFill>
                  <a:srgbClr val="0062AD"/>
                </a:solidFill>
                <a:effectLst/>
                <a:latin typeface="Segoe UI" panose="020B0502040204020203" pitchFamily="34" charset="0"/>
                <a:hlinkClick r:id="rId3"/>
              </a:rPr>
              <a:t>Azure Security Center </a:t>
            </a:r>
            <a:r>
              <a:rPr lang="en-US" b="0" i="0">
                <a:solidFill>
                  <a:srgbClr val="4C4C51"/>
                </a:solidFill>
                <a:effectLst/>
                <a:latin typeface="Segoe UI" panose="020B0502040204020203" pitchFamily="34" charset="0"/>
              </a:rPr>
              <a:t>to produce a comprehensive report of vulnerabilities in SQL Servers and get advanced, real time security alerts for threats to SQL Servers and the OS.</a:t>
            </a:r>
          </a:p>
          <a:p>
            <a:pPr algn="l">
              <a:buFont typeface="Arial" panose="020B0604020202020204" pitchFamily="34" charset="0"/>
              <a:buChar char="•"/>
            </a:pPr>
            <a:r>
              <a:rPr lang="en-US" b="0" i="0">
                <a:solidFill>
                  <a:srgbClr val="4C4C51"/>
                </a:solidFill>
                <a:effectLst/>
                <a:latin typeface="Segoe UI" panose="020B0502040204020203" pitchFamily="34" charset="0"/>
              </a:rPr>
              <a:t>Investigate threats in SQL Servers using </a:t>
            </a:r>
            <a:r>
              <a:rPr lang="en-US" b="0" i="0" u="sng">
                <a:solidFill>
                  <a:srgbClr val="0062AD"/>
                </a:solidFill>
                <a:effectLst/>
                <a:latin typeface="Segoe UI" panose="020B0502040204020203" pitchFamily="34" charset="0"/>
                <a:hlinkClick r:id="rId4"/>
              </a:rPr>
              <a:t>Azure Sentinel</a:t>
            </a:r>
            <a:r>
              <a:rPr lang="en-US" b="0" i="0">
                <a:solidFill>
                  <a:srgbClr val="4C4C51"/>
                </a:solidFill>
                <a:effectLst/>
                <a:latin typeface="Segoe UI" panose="020B0502040204020203" pitchFamily="34" charset="0"/>
              </a:rPr>
              <a:t>.</a:t>
            </a:r>
          </a:p>
          <a:p>
            <a:pPr algn="l">
              <a:buFont typeface="Arial" panose="020B0604020202020204" pitchFamily="34" charset="0"/>
              <a:buChar char="•"/>
            </a:pPr>
            <a:r>
              <a:rPr lang="en-US" b="0" i="0">
                <a:solidFill>
                  <a:srgbClr val="4C4C51"/>
                </a:solidFill>
                <a:effectLst/>
                <a:latin typeface="Segoe UI" panose="020B0502040204020203" pitchFamily="34" charset="0"/>
              </a:rPr>
              <a:t>Periodically assess SQL Server environment to receive actionable health guidance.</a:t>
            </a:r>
          </a:p>
          <a:p>
            <a:pPr algn="l">
              <a:buFont typeface="Arial" panose="020B0604020202020204" pitchFamily="34" charset="0"/>
              <a:buChar char="•"/>
            </a:pPr>
            <a:r>
              <a:rPr lang="en-US" b="0" i="0">
                <a:solidFill>
                  <a:srgbClr val="4C4C51"/>
                </a:solidFill>
                <a:effectLst/>
                <a:latin typeface="Segoe UI" panose="020B0502040204020203" pitchFamily="34" charset="0"/>
              </a:rPr>
              <a:t>You can also govern across all your SQL Servers with built-in Azure policies to audit and secure your SQL Server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As we all know ensuring our operating systems are up to date is a big part of reducing the attack surface of our environments. Let’s see the challenges Tailwind Traders face.</a:t>
            </a:r>
          </a:p>
          <a:p>
            <a:endParaRPr lang="en-US" sz="1000"/>
          </a:p>
          <a:p>
            <a:r>
              <a:rPr lang="en-US" sz="1000"/>
              <a:t>TT needs to ensure that physical and virtual machines, both on-prem and IaaS, running Windows or Linux operating systems remain current with software updates</a:t>
            </a:r>
          </a:p>
          <a:p>
            <a:r>
              <a:rPr lang="en-US" sz="1000"/>
              <a:t>-On Prem you can use Windows Software Update Services, but that only supports Windows, not </a:t>
            </a:r>
            <a:r>
              <a:rPr lang="en-US" sz="1000" err="1"/>
              <a:t>linux</a:t>
            </a:r>
            <a:r>
              <a:rPr lang="en-US" sz="1000"/>
              <a:t>.</a:t>
            </a:r>
          </a:p>
          <a:p>
            <a:r>
              <a:rPr lang="en-US" sz="1000"/>
              <a:t>Should be possible to determine if physical and virtual machines, both on-prem and IaaS, running Windows or Linux are compliant with current updates</a:t>
            </a:r>
          </a:p>
          <a:p>
            <a:r>
              <a:rPr lang="en-US" sz="1000"/>
              <a:t>Want to centralize deployment of software updates to on-prem and IaaS Windows and Linux computers</a:t>
            </a:r>
            <a:endParaRPr lang="en-AU" sz="1000"/>
          </a:p>
          <a:p>
            <a:pPr>
              <a:lnSpc>
                <a:spcPct val="105000"/>
              </a:lnSpc>
              <a:defRPr/>
            </a:pPr>
            <a:endParaRPr lang="en-US" sz="1000">
              <a:solidFill>
                <a:srgbClr val="353535"/>
              </a:solidFill>
              <a:latin typeface="Segoe UI Light"/>
            </a:endParaRPr>
          </a:p>
          <a:p>
            <a:pPr>
              <a:lnSpc>
                <a:spcPct val="105000"/>
              </a:lnSpc>
              <a:defRPr/>
            </a:pPr>
            <a:r>
              <a:rPr lang="en-US" sz="1000">
                <a:solidFill>
                  <a:srgbClr val="353535"/>
                </a:solidFill>
                <a:latin typeface="Segoe UI Light"/>
              </a:rPr>
              <a:t>Transition: Azure Update Management will do all of this for you. </a:t>
            </a:r>
          </a:p>
        </p:txBody>
      </p:sp>
      <p:sp>
        <p:nvSpPr>
          <p:cNvPr id="4" name="Header Placeholder 3"/>
          <p:cNvSpPr>
            <a:spLocks noGrp="1"/>
          </p:cNvSpPr>
          <p:nvPr>
            <p:ph type="hdr" sz="quarter" idx="10"/>
          </p:nvPr>
        </p:nvSpPr>
        <p:spPr/>
        <p:txBody>
          <a:bodyPr/>
          <a:lstStyle/>
          <a:p>
            <a:pPr defTabSz="995775">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622382" defTabSz="9954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5775">
              <a:defRPr/>
            </a:pPr>
            <a:fld id="{38EEC551-8CDA-4EB6-89BB-2A86C9F091C8}" type="datetime8">
              <a:rPr lang="en-US">
                <a:solidFill>
                  <a:prstClr val="black"/>
                </a:solidFill>
                <a:latin typeface="Segoe UI" pitchFamily="34" charset="0"/>
              </a:rPr>
              <a:pPr defTabSz="995775">
                <a:defRPr/>
              </a:pPr>
              <a:t>9/13/2021 6:22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95775">
              <a:defRPr/>
            </a:pPr>
            <a:fld id="{B4008EB6-D09E-4580-8CD6-DDB14511944F}" type="slidenum">
              <a:rPr lang="en-US">
                <a:solidFill>
                  <a:prstClr val="black"/>
                </a:solidFill>
                <a:latin typeface="Segoe UI" pitchFamily="34" charset="0"/>
              </a:rPr>
              <a:pPr defTabSz="995775">
                <a:defRPr/>
              </a:pPr>
              <a:t>20</a:t>
            </a:fld>
            <a:endParaRPr lang="en-US">
              <a:solidFill>
                <a:prstClr val="black"/>
              </a:solidFill>
              <a:latin typeface="Segoe UI" pitchFamily="34" charset="0"/>
            </a:endParaRPr>
          </a:p>
        </p:txBody>
      </p:sp>
    </p:spTree>
    <p:extLst>
      <p:ext uri="{BB962C8B-B14F-4D97-AF65-F5344CB8AC3E}">
        <p14:creationId xmlns:p14="http://schemas.microsoft.com/office/powerpoint/2010/main" val="131086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95775">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22382" defTabSz="9954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95775">
              <a:defRPr/>
            </a:pPr>
            <a:fld id="{D18B56EA-E28F-4F92-9F16-7A6F2501B303}" type="datetime8">
              <a:rPr lang="en-US">
                <a:solidFill>
                  <a:prstClr val="black"/>
                </a:solidFill>
                <a:latin typeface="Segoe UI" pitchFamily="34" charset="0"/>
              </a:rPr>
              <a:pPr defTabSz="995775">
                <a:defRPr/>
              </a:pPr>
              <a:t>9/13/2021 6:22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95775">
              <a:defRPr/>
            </a:pPr>
            <a:fld id="{B4008EB6-D09E-4580-8CD6-DDB14511944F}" type="slidenum">
              <a:rPr lang="en-US">
                <a:solidFill>
                  <a:prstClr val="black"/>
                </a:solidFill>
                <a:latin typeface="Segoe UI" pitchFamily="34" charset="0"/>
              </a:rPr>
              <a:pPr defTabSz="995775">
                <a:defRPr/>
              </a:pPr>
              <a:t>21</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C5C0C118-5735-4C22-98C6-6A9CA5B35A3E}"/>
              </a:ext>
            </a:extLst>
          </p:cNvPr>
          <p:cNvSpPr>
            <a:spLocks noGrp="1"/>
          </p:cNvSpPr>
          <p:nvPr>
            <p:ph type="body" idx="1"/>
          </p:nvPr>
        </p:nvSpPr>
        <p:spPr/>
        <p:txBody>
          <a:bodyPr/>
          <a:lstStyle/>
          <a:p>
            <a:r>
              <a:rPr lang="en-US"/>
              <a:t>Leverages:</a:t>
            </a:r>
          </a:p>
          <a:p>
            <a:pPr marL="497906" lvl="1" indent="-497906">
              <a:buFont typeface="Arial" panose="020B0604020202020204" pitchFamily="34" charset="0"/>
              <a:buChar char="•"/>
            </a:pPr>
            <a:r>
              <a:rPr lang="en-US"/>
              <a:t>Microsoft Monitoring Agent (MMA) for Windows or Linux</a:t>
            </a:r>
          </a:p>
          <a:p>
            <a:pPr marL="497906" lvl="1" indent="-497906">
              <a:buFont typeface="Arial" panose="020B0604020202020204" pitchFamily="34" charset="0"/>
              <a:buChar char="•"/>
            </a:pPr>
            <a:r>
              <a:rPr lang="en-US"/>
              <a:t>PowerShell DSC for Linux</a:t>
            </a:r>
          </a:p>
          <a:p>
            <a:pPr marL="497906" lvl="1" indent="-497906">
              <a:buFont typeface="Arial" panose="020B0604020202020204" pitchFamily="34" charset="0"/>
              <a:buChar char="•"/>
            </a:pPr>
            <a:r>
              <a:rPr lang="en-US"/>
              <a:t>Automation Hybrid Runbook Worker</a:t>
            </a:r>
          </a:p>
          <a:p>
            <a:pPr marL="497906" lvl="1" indent="-497906">
              <a:buFont typeface="Arial" panose="020B0604020202020204" pitchFamily="34" charset="0"/>
              <a:buChar char="•"/>
            </a:pPr>
            <a:r>
              <a:rPr lang="en-US"/>
              <a:t>VMs in multiple subscriptions in the same tenancy</a:t>
            </a:r>
          </a:p>
          <a:p>
            <a:r>
              <a:rPr lang="en-US"/>
              <a:t>Update available</a:t>
            </a:r>
          </a:p>
          <a:p>
            <a:pPr marL="497906" lvl="1" indent="-497906">
              <a:buFont typeface="Arial" panose="020B0604020202020204" pitchFamily="34" charset="0"/>
              <a:buChar char="•"/>
            </a:pPr>
            <a:r>
              <a:rPr lang="en-US">
                <a:solidFill>
                  <a:srgbClr val="FFFFFF"/>
                </a:solidFill>
              </a:rPr>
              <a:t>Linux: 2-3 hours for update to be available after CVE release</a:t>
            </a:r>
          </a:p>
          <a:p>
            <a:pPr marL="497906" lvl="1" indent="-497906">
              <a:buFont typeface="Arial" panose="020B0604020202020204" pitchFamily="34" charset="0"/>
              <a:buChar char="•"/>
            </a:pPr>
            <a:r>
              <a:rPr lang="en-US">
                <a:solidFill>
                  <a:srgbClr val="FFFFFF"/>
                </a:solidFill>
              </a:rPr>
              <a:t>Windows: 12-15 hours to be available for assessment after release</a:t>
            </a:r>
          </a:p>
          <a:p>
            <a:endParaRPr lang="en-CA"/>
          </a:p>
        </p:txBody>
      </p:sp>
    </p:spTree>
    <p:extLst>
      <p:ext uri="{BB962C8B-B14F-4D97-AF65-F5344CB8AC3E}">
        <p14:creationId xmlns:p14="http://schemas.microsoft.com/office/powerpoint/2010/main" val="2991757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When attacking cloud infrastructure, adversaries often attack multiple resources to try to obtain access to customer data or company secrets. The cloud kill chain model explains how attackers attempt to gain access to any of your resources running in the public cloud through a four-step process: exposure, access, lateral movement, and actions.</a:t>
            </a:r>
          </a:p>
          <a:p>
            <a:r>
              <a:rPr lang="en-US" sz="900" kern="1200" dirty="0">
                <a:solidFill>
                  <a:schemeClr val="tx1"/>
                </a:solidFill>
                <a:effectLst/>
                <a:latin typeface="Segoe UI Light" pitchFamily="34" charset="0"/>
                <a:ea typeface="+mn-ea"/>
                <a:cs typeface="+mn-cs"/>
              </a:rPr>
              <a:t> </a:t>
            </a:r>
          </a:p>
          <a:p>
            <a:pPr marL="228600" lvl="0" indent="-228600">
              <a:buAutoNum type="arabicParenR"/>
            </a:pPr>
            <a:r>
              <a:rPr lang="en-US" sz="900" kern="1200" dirty="0">
                <a:solidFill>
                  <a:schemeClr val="tx1"/>
                </a:solidFill>
                <a:effectLst/>
                <a:latin typeface="Segoe UI Light" pitchFamily="34" charset="0"/>
                <a:ea typeface="+mn-ea"/>
                <a:cs typeface="+mn-cs"/>
              </a:rPr>
              <a:t>Exposure is where attackers look for opportunities to gain access to your infrastructure. For example, attackers know customer-facing applications must be open for legitimate users to access them. Those applications are exposed to the Internet and therefore susceptible to attacks. Attackers will attempt to attack vulnerabilities or exploit weak credentials in the exposed applications. Exposure can also be found in vulnerabilities or malware-based attacks to compromise user credentials. </a:t>
            </a:r>
          </a:p>
          <a:p>
            <a:pPr marL="228600" lvl="0" indent="-228600">
              <a:buAutoNum type="arabicParenR"/>
            </a:pPr>
            <a:r>
              <a:rPr lang="en-US" sz="900" kern="1200" dirty="0">
                <a:solidFill>
                  <a:schemeClr val="tx1"/>
                </a:solidFill>
                <a:effectLst/>
                <a:latin typeface="Segoe UI Light" pitchFamily="34" charset="0"/>
                <a:ea typeface="+mn-ea"/>
                <a:cs typeface="+mn-cs"/>
              </a:rPr>
              <a:t>Attackers will try to exploit an exposure to gain access to your public cloud infrastructure. This can be done through compromised user credentials, compromised instances, or misconfigured resources. With compromises instances, attackers can gain access to instances by exploiting a vulnerability, such as on a publicly facing web application or exploiting weak credentials, such as brute forcing a publicly facing SSH server. Without security controls in place, 68% of breaches take months or longer to discover.</a:t>
            </a:r>
          </a:p>
          <a:p>
            <a:pPr marL="228600" lvl="0" indent="-228600">
              <a:buAutoNum type="arabicParenR"/>
            </a:pPr>
            <a:r>
              <a:rPr lang="en-US" sz="900" kern="1200" dirty="0">
                <a:solidFill>
                  <a:schemeClr val="tx1"/>
                </a:solidFill>
                <a:effectLst/>
                <a:latin typeface="Segoe UI Light" pitchFamily="34" charset="0"/>
                <a:ea typeface="+mn-ea"/>
                <a:cs typeface="+mn-cs"/>
              </a:rPr>
              <a:t>During the lateral movement stage, attackers discover what resources they have access to and what the scope of that access is. Successful attacks on instances give attackers access to databases and other sensitive information. The attacker then searches for additional credentials. Without a security tool to quickly notify you of the attack, it takes organizations on average 101 days to discover a breach. Meanwhile, in just 24-48 hours after a breach, the attacker will usually have complete control of the network. </a:t>
            </a:r>
          </a:p>
          <a:p>
            <a:pPr marL="228600" lvl="0" indent="-228600">
              <a:buAutoNum type="arabicParenR"/>
            </a:pPr>
            <a:r>
              <a:rPr lang="en-US" sz="900" kern="1200" dirty="0">
                <a:solidFill>
                  <a:schemeClr val="tx1"/>
                </a:solidFill>
                <a:effectLst/>
                <a:latin typeface="Segoe UI Light" pitchFamily="34" charset="0"/>
                <a:ea typeface="+mn-ea"/>
                <a:cs typeface="+mn-cs"/>
              </a:rPr>
              <a:t>The actions an attacker takes after lateral movement are largely dependent on the resources they were able to gain access to during the lateral movement phase. Attackers can take actions that cause data exfiltration, data loss or launch other attacks. For enterprises, the average financial impact of data loss is now reaching $1.23 million.</a:t>
            </a:r>
          </a:p>
          <a:p>
            <a:endParaRPr lang="en-US" sz="900" b="0" i="0" kern="1200" dirty="0">
              <a:solidFill>
                <a:srgbClr val="555555"/>
              </a:solidFill>
              <a:effectLst/>
              <a:latin typeface="Helvetica" panose="020B0604020202020204"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2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panose="020B0502040204020203" pitchFamily="34" charset="0"/>
                <a:ea typeface="+mn-ea"/>
                <a:cs typeface="+mn-cs"/>
              </a:rPr>
              <a:t>Azure Security Center is a unified infrastructure security management system that strengthens the security posture of your data centers and provides advanced threat protection across your hybrid workloads in the cloud - whether they're in Azure or not - as well as on premises.</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0" i="0" u="none" strike="noStrike" kern="1200" dirty="0">
                <a:solidFill>
                  <a:schemeClr val="tx1"/>
                </a:solidFill>
                <a:effectLst/>
                <a:latin typeface="Segoe UI" panose="020B0502040204020203" pitchFamily="34" charset="0"/>
                <a:ea typeface="+mn-ea"/>
                <a:cs typeface="+mn-cs"/>
              </a:rPr>
              <a:t>Keeping your resources safe is a joint effort between your cloud provider, Azure, and you, the customer. You have to make sure your workloads are secure as you move to the cloud, and at the same time, when you move to IaaS (infrastructure as a service) there is more customer responsibility than there was in PaaS (platform as a service), and SaaS (software as a service). Azure Security Center provides you the tools needed to harden your network, secure your services and make sure you're on top of your security posture.</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0" i="0" u="none" strike="noStrike" kern="1200" dirty="0">
                <a:solidFill>
                  <a:schemeClr val="tx1"/>
                </a:solidFill>
                <a:effectLst/>
                <a:latin typeface="Segoe UI" panose="020B0502040204020203" pitchFamily="34" charset="0"/>
                <a:ea typeface="+mn-ea"/>
                <a:cs typeface="+mn-cs"/>
              </a:rPr>
              <a:t>To help you protect yourself against these challenges, Security Center provides you with the tools to:</a:t>
            </a:r>
          </a:p>
          <a:p>
            <a:r>
              <a:rPr lang="en-US" sz="900" b="1" i="0" u="none" strike="noStrike" kern="1200" dirty="0">
                <a:solidFill>
                  <a:schemeClr val="tx1"/>
                </a:solidFill>
                <a:effectLst/>
                <a:latin typeface="Segoe UI" panose="020B0502040204020203" pitchFamily="34" charset="0"/>
                <a:ea typeface="+mn-ea"/>
                <a:cs typeface="+mn-cs"/>
              </a:rPr>
              <a:t>Strengthen security posture</a:t>
            </a:r>
            <a:r>
              <a:rPr lang="en-US" sz="900" b="0" i="0" u="none" strike="noStrike" kern="1200" dirty="0">
                <a:solidFill>
                  <a:schemeClr val="tx1"/>
                </a:solidFill>
                <a:effectLst/>
                <a:latin typeface="Segoe UI" panose="020B0502040204020203" pitchFamily="34" charset="0"/>
                <a:ea typeface="+mn-ea"/>
                <a:cs typeface="+mn-cs"/>
              </a:rPr>
              <a:t>: Security Center assesses your environment and enables you to understand the status of your resources, and whether they are secure.</a:t>
            </a:r>
          </a:p>
          <a:p>
            <a:r>
              <a:rPr lang="en-US" sz="900" b="1" i="0" u="none" strike="noStrike" kern="1200" dirty="0">
                <a:solidFill>
                  <a:schemeClr val="tx1"/>
                </a:solidFill>
                <a:effectLst/>
                <a:latin typeface="Segoe UI" panose="020B0502040204020203" pitchFamily="34" charset="0"/>
                <a:ea typeface="+mn-ea"/>
                <a:cs typeface="+mn-cs"/>
              </a:rPr>
              <a:t>Protect against threats</a:t>
            </a:r>
            <a:r>
              <a:rPr lang="en-US" sz="900" b="0" i="0" u="none" strike="noStrike" kern="1200" dirty="0">
                <a:solidFill>
                  <a:schemeClr val="tx1"/>
                </a:solidFill>
                <a:effectLst/>
                <a:latin typeface="Segoe UI" panose="020B0502040204020203" pitchFamily="34" charset="0"/>
                <a:ea typeface="+mn-ea"/>
                <a:cs typeface="+mn-cs"/>
              </a:rPr>
              <a:t>: Security Center assesses your workloads and raises threat prevention recommendations and threat detection alerts.</a:t>
            </a:r>
          </a:p>
          <a:p>
            <a:r>
              <a:rPr lang="en-US" sz="900" b="1" i="0" u="none" strike="noStrike" kern="1200" dirty="0">
                <a:solidFill>
                  <a:schemeClr val="tx1"/>
                </a:solidFill>
                <a:effectLst/>
                <a:latin typeface="Segoe UI" panose="020B0502040204020203" pitchFamily="34" charset="0"/>
                <a:ea typeface="+mn-ea"/>
                <a:cs typeface="+mn-cs"/>
              </a:rPr>
              <a:t>Get secure faster</a:t>
            </a:r>
            <a:r>
              <a:rPr lang="en-US" sz="900" b="0" i="0" u="none" strike="noStrike" kern="1200" dirty="0">
                <a:solidFill>
                  <a:schemeClr val="tx1"/>
                </a:solidFill>
                <a:effectLst/>
                <a:latin typeface="Segoe UI" panose="020B0502040204020203" pitchFamily="34" charset="0"/>
                <a:ea typeface="+mn-ea"/>
                <a:cs typeface="+mn-cs"/>
              </a:rPr>
              <a:t>: In Security Center, everything is done in cloud speed. Because it is natively integrated, deployment of Security Center is easy, providing you with auto provisioning and protection with Azure services.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9/13/2021 6:22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322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9/13/2021 6:22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06223F-8C92-4852-AFCE-44DC33785A33}"/>
              </a:ext>
            </a:extLst>
          </p:cNvPr>
          <p:cNvSpPr>
            <a:spLocks noGrp="1"/>
          </p:cNvSpPr>
          <p:nvPr>
            <p:ph type="body" idx="1"/>
          </p:nvPr>
        </p:nvSpPr>
        <p:spPr/>
        <p:txBody>
          <a:bodyPr/>
          <a:lstStyle/>
          <a:p>
            <a:r>
              <a:rPr lang="en-US" sz="900" b="1" i="0" u="none" strike="noStrike" kern="1200" dirty="0">
                <a:solidFill>
                  <a:schemeClr val="tx1"/>
                </a:solidFill>
                <a:effectLst/>
                <a:latin typeface="Segoe UI" panose="020B0502040204020203" pitchFamily="34" charset="0"/>
                <a:ea typeface="+mn-ea"/>
                <a:cs typeface="+mn-cs"/>
              </a:rPr>
              <a:t>Strengthen security posture</a:t>
            </a:r>
          </a:p>
          <a:p>
            <a:r>
              <a:rPr lang="en-US" sz="900" b="0" i="0" u="none" strike="noStrike" kern="1200" dirty="0">
                <a:solidFill>
                  <a:schemeClr val="tx1"/>
                </a:solidFill>
                <a:effectLst/>
                <a:latin typeface="Segoe UI" panose="020B0502040204020203" pitchFamily="34" charset="0"/>
                <a:ea typeface="+mn-ea"/>
                <a:cs typeface="+mn-cs"/>
              </a:rPr>
              <a:t>Azure Security Center enables you to strengthen your security posture. This means it helps you identify and perform the hardening tasks recommended as security best practices and implement them across your machines, data services, and apps. This includes managing and enforcing your security policies, and making sure your Azure virtual machines, non-Azure servers, and Azure PaaS services are compliant. Security Center provides you with the tools you need to have a bird's eye view on your workloads, with focused visibility on your network security estate.</a:t>
            </a:r>
          </a:p>
          <a:p>
            <a:endParaRPr lang="en-US" dirty="0"/>
          </a:p>
          <a:p>
            <a:r>
              <a:rPr lang="en-US" sz="900" b="0" i="0" u="none" strike="noStrike" kern="1200" dirty="0">
                <a:solidFill>
                  <a:schemeClr val="tx1"/>
                </a:solidFill>
                <a:effectLst/>
                <a:latin typeface="Segoe UI" panose="020B0502040204020203" pitchFamily="34" charset="0"/>
                <a:ea typeface="+mn-ea"/>
                <a:cs typeface="+mn-cs"/>
              </a:rPr>
              <a:t>With so many services offering security benefits, it's often hard to know what steps to take first to secure and harden your workload. The Azure secure score reviews your security recommendations and prioritizes them for you, so you know which recommendations to perform first. This helps you find the most serious security vulnerabilities so you can prioritize investigation. Secure score is a tool that helps you assess your workload security posture.</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Manage organization security policy and compliance</a:t>
            </a:r>
          </a:p>
          <a:p>
            <a:r>
              <a:rPr lang="en-US" sz="900" b="0" i="0" u="none" strike="noStrike" kern="1200" dirty="0">
                <a:solidFill>
                  <a:schemeClr val="tx1"/>
                </a:solidFill>
                <a:effectLst/>
                <a:latin typeface="Segoe UI" panose="020B0502040204020203" pitchFamily="34" charset="0"/>
                <a:ea typeface="+mn-ea"/>
                <a:cs typeface="+mn-cs"/>
              </a:rPr>
              <a:t>It's a security basic to know and make sure your workloads are secure, and it starts with having tailored security policies in place. Because all the policies in Security Center are built on top of Azure policy controls, you're getting the full range and flexibility of a </a:t>
            </a:r>
            <a:r>
              <a:rPr lang="en-US" sz="900" b="1" i="0" u="none" strike="noStrike" kern="1200" dirty="0">
                <a:solidFill>
                  <a:schemeClr val="tx1"/>
                </a:solidFill>
                <a:effectLst/>
                <a:latin typeface="Segoe UI" panose="020B0502040204020203" pitchFamily="34" charset="0"/>
                <a:ea typeface="+mn-ea"/>
                <a:cs typeface="+mn-cs"/>
              </a:rPr>
              <a:t>world-class policy solution</a:t>
            </a:r>
            <a:r>
              <a:rPr lang="en-US" sz="900" b="0" i="0" u="none" strike="noStrike" kern="1200" dirty="0">
                <a:solidFill>
                  <a:schemeClr val="tx1"/>
                </a:solidFill>
                <a:effectLst/>
                <a:latin typeface="Segoe UI" panose="020B0502040204020203" pitchFamily="34" charset="0"/>
                <a:ea typeface="+mn-ea"/>
                <a:cs typeface="+mn-cs"/>
              </a:rPr>
              <a:t>. In Security Center, you can set your policies to run on management groups, across subscriptions, and even for a whole tenant.</a:t>
            </a:r>
          </a:p>
          <a:p>
            <a:endParaRPr lang="en-US" dirty="0"/>
          </a:p>
        </p:txBody>
      </p:sp>
    </p:spTree>
    <p:extLst>
      <p:ext uri="{BB962C8B-B14F-4D97-AF65-F5344CB8AC3E}">
        <p14:creationId xmlns:p14="http://schemas.microsoft.com/office/powerpoint/2010/main" val="2082292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2</a:t>
            </a:fld>
            <a:endParaRPr lang="en-GB"/>
          </a:p>
        </p:txBody>
      </p:sp>
    </p:spTree>
    <p:extLst>
      <p:ext uri="{BB962C8B-B14F-4D97-AF65-F5344CB8AC3E}">
        <p14:creationId xmlns:p14="http://schemas.microsoft.com/office/powerpoint/2010/main" val="171939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E431790-C357-4E5E-AC8D-D43FDDB0D2E3}"/>
              </a:ext>
            </a:extLst>
          </p:cNvPr>
          <p:cNvSpPr>
            <a:spLocks noGrp="1"/>
          </p:cNvSpPr>
          <p:nvPr>
            <p:ph type="body" idx="1"/>
          </p:nvPr>
        </p:nvSpPr>
        <p:spPr/>
        <p:txBody>
          <a:bodyPr/>
          <a:lstStyle/>
          <a:p>
            <a:pPr rtl="0" fontAlgn="base"/>
            <a:r>
              <a:rPr lang="en-US" sz="900" b="0" i="0" u="none" strike="noStrike" kern="1200" dirty="0">
                <a:solidFill>
                  <a:schemeClr val="tx1"/>
                </a:solidFill>
                <a:effectLst/>
                <a:latin typeface="Segoe UI" panose="020B0502040204020203" pitchFamily="34" charset="0"/>
                <a:ea typeface="+mn-ea"/>
                <a:cs typeface="+mn-cs"/>
              </a:rPr>
              <a:t>Cloud Workload Protection consists of workload-centric security offerings that target the unique protection requirements of server workloads in modern hybrid, multi-cloud data center architectures. Azure Security Center provides a competitive, cloud-native Cloud Workload Protection Platform (CWPP) for Windows and Linux servers, containers, and serverless workloads that have been widely adopted across Azure and hybrid customers. ASC benefits from the Microsoft Intelligent Security Graph, which uses trillions of signals from Microsoft services and systems around the globe to identify new and evolving threats. </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0" i="0" u="none" strike="noStrike" kern="1200" dirty="0">
                <a:solidFill>
                  <a:schemeClr val="tx1"/>
                </a:solidFill>
                <a:effectLst/>
                <a:latin typeface="Segoe UI" panose="020B0502040204020203" pitchFamily="34" charset="0"/>
                <a:ea typeface="+mn-ea"/>
                <a:cs typeface="+mn-cs"/>
              </a:rPr>
              <a:t>Here are some capabilities ASC provides for CWPP:</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1" i="0" u="none" strike="noStrike" kern="1200" dirty="0">
                <a:solidFill>
                  <a:schemeClr val="tx1"/>
                </a:solidFill>
                <a:effectLst/>
                <a:latin typeface="Segoe UI" panose="020B0502040204020203" pitchFamily="34" charset="0"/>
                <a:ea typeface="+mn-ea"/>
                <a:cs typeface="+mn-cs"/>
              </a:rPr>
              <a:t>Detect and block advanced malware and threats for servers</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u="none" strike="noStrike" kern="1200" dirty="0">
                <a:solidFill>
                  <a:schemeClr val="tx1"/>
                </a:solidFill>
                <a:effectLst/>
                <a:latin typeface="Segoe UI" panose="020B0502040204020203" pitchFamily="34" charset="0"/>
                <a:ea typeface="+mn-ea"/>
                <a:cs typeface="+mn-cs"/>
              </a:rPr>
              <a:t>Enable preventive protection, post-breach detection, automated investigation, and response for Windows servers with the integration of Microsoft Defender ATP. You can also enable preventative protection and post-breach detection for Linux servers. Additionally, block malware and other unwanted applications by applying whitelisting recommendations that you adapt to your specific workloads and power through machine learning.</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1" i="0" u="none" strike="noStrike" kern="1200" dirty="0">
                <a:solidFill>
                  <a:schemeClr val="tx1"/>
                </a:solidFill>
                <a:effectLst/>
                <a:latin typeface="Segoe UI" panose="020B0502040204020203" pitchFamily="34" charset="0"/>
                <a:ea typeface="+mn-ea"/>
                <a:cs typeface="+mn-cs"/>
              </a:rPr>
              <a:t>Detect threats across IaaS and PaaS services using advanced analytics </a:t>
            </a:r>
            <a:r>
              <a:rPr lang="en-US" sz="900" b="0" i="0" kern="1200" dirty="0">
                <a:solidFill>
                  <a:schemeClr val="tx1"/>
                </a:solidFill>
                <a:effectLst/>
                <a:latin typeface="Segoe UI" panose="020B0502040204020203" pitchFamily="34" charset="0"/>
                <a:ea typeface="+mn-ea"/>
                <a:cs typeface="+mn-cs"/>
              </a:rPr>
              <a:t>​</a:t>
            </a:r>
            <a:br>
              <a:rPr lang="en-US" sz="900" b="0" i="0" kern="1200" dirty="0">
                <a:solidFill>
                  <a:schemeClr val="tx1"/>
                </a:solidFill>
                <a:effectLst/>
                <a:latin typeface="Segoe UI" panose="020B0502040204020203" pitchFamily="34" charset="0"/>
                <a:ea typeface="+mn-ea"/>
                <a:cs typeface="+mn-cs"/>
              </a:rPr>
            </a:br>
            <a:r>
              <a:rPr lang="en-US" sz="900" b="0" i="0" u="none" strike="noStrike" kern="1200" dirty="0">
                <a:solidFill>
                  <a:schemeClr val="tx1"/>
                </a:solidFill>
                <a:effectLst/>
                <a:latin typeface="Segoe UI" panose="020B0502040204020203" pitchFamily="34" charset="0"/>
                <a:ea typeface="+mn-ea"/>
                <a:cs typeface="+mn-cs"/>
              </a:rPr>
              <a:t>Use built-in behavioral analytics and machine learning to identify attacks and zero-day exploits. Monitor networks, machines, and cloud services for known attack patterns and post-breach activity. Focus on the most critical threats first—prioritized security alerts and incidents map different types of alerts into a single attack campaign.</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1" i="0" u="none" strike="noStrike" kern="1200" dirty="0">
                <a:solidFill>
                  <a:schemeClr val="tx1"/>
                </a:solidFill>
                <a:effectLst/>
                <a:latin typeface="Segoe UI" panose="020B0502040204020203" pitchFamily="34" charset="0"/>
                <a:ea typeface="+mn-ea"/>
                <a:cs typeface="+mn-cs"/>
              </a:rPr>
              <a:t>Protect data services against malicious attacks</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u="none" strike="noStrike" kern="1200" dirty="0">
                <a:solidFill>
                  <a:schemeClr val="tx1"/>
                </a:solidFill>
                <a:effectLst/>
                <a:latin typeface="Segoe UI" panose="020B0502040204020203" pitchFamily="34" charset="0"/>
                <a:ea typeface="+mn-ea"/>
                <a:cs typeface="+mn-cs"/>
              </a:rPr>
              <a:t>Monitor and remediate potential vulnerabilities for databases and storage services in Azure. Detect and respond to potential threats against data services such as suspicious database activities, SQL injection attacks, and anomalous database access and query patterns.</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kern="1200" dirty="0">
                <a:solidFill>
                  <a:schemeClr val="tx1"/>
                </a:solidFill>
                <a:effectLst/>
                <a:latin typeface="Segoe UI" panose="020B0502040204020203" pitchFamily="34" charset="0"/>
                <a:ea typeface="+mn-ea"/>
                <a:cs typeface="+mn-cs"/>
              </a:rPr>
              <a:t>​</a:t>
            </a:r>
          </a:p>
          <a:p>
            <a:pPr rtl="0" fontAlgn="base"/>
            <a:r>
              <a:rPr lang="en-US" sz="900" b="1" i="0" u="none" strike="noStrike" kern="1200" dirty="0">
                <a:solidFill>
                  <a:schemeClr val="tx1"/>
                </a:solidFill>
                <a:effectLst/>
                <a:latin typeface="Segoe UI" panose="020B0502040204020203" pitchFamily="34" charset="0"/>
                <a:ea typeface="+mn-ea"/>
                <a:cs typeface="+mn-cs"/>
              </a:rPr>
              <a:t>Protect your Azure IoT solution with real time monitoring and analysis of security events </a:t>
            </a:r>
            <a:r>
              <a:rPr lang="en-US" sz="900" b="0" i="0" kern="1200" dirty="0">
                <a:solidFill>
                  <a:schemeClr val="tx1"/>
                </a:solidFill>
                <a:effectLst/>
                <a:latin typeface="Segoe UI" panose="020B0502040204020203" pitchFamily="34" charset="0"/>
                <a:ea typeface="+mn-ea"/>
                <a:cs typeface="+mn-cs"/>
              </a:rPr>
              <a:t>​</a:t>
            </a:r>
          </a:p>
          <a:p>
            <a:pPr rtl="0" fontAlgn="base"/>
            <a:r>
              <a:rPr lang="en-US" sz="900" b="0" i="0" u="none" strike="noStrike" kern="1200" dirty="0">
                <a:solidFill>
                  <a:schemeClr val="tx1"/>
                </a:solidFill>
                <a:effectLst/>
                <a:latin typeface="Segoe UI" panose="020B0502040204020203" pitchFamily="34" charset="0"/>
                <a:ea typeface="+mn-ea"/>
                <a:cs typeface="+mn-cs"/>
              </a:rPr>
              <a:t>Receive alerts to respond to any potential compromises. Define simple threshold-based alerts on data collected from IoT devices and IoT Hub, or define alerts based upon advanced queries across all IoT data (device and hub) as well as relevant ASC data in Azure Log Analytics.</a:t>
            </a:r>
            <a:r>
              <a:rPr lang="en-US" sz="900" b="0" i="0" kern="1200" dirty="0">
                <a:solidFill>
                  <a:schemeClr val="tx1"/>
                </a:solidFill>
                <a:effectLst/>
                <a:latin typeface="Segoe UI" panose="020B0502040204020203" pitchFamily="34" charset="0"/>
                <a:ea typeface="+mn-ea"/>
                <a:cs typeface="+mn-cs"/>
              </a:rPr>
              <a:t>​</a:t>
            </a:r>
          </a:p>
          <a:p>
            <a:endParaRPr lang="en-US" dirty="0"/>
          </a:p>
        </p:txBody>
      </p:sp>
    </p:spTree>
    <p:extLst>
      <p:ext uri="{BB962C8B-B14F-4D97-AF65-F5344CB8AC3E}">
        <p14:creationId xmlns:p14="http://schemas.microsoft.com/office/powerpoint/2010/main" val="75656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9/13/2021 6:22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06223F-8C92-4852-AFCE-44DC33785A3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351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29</a:t>
            </a:fld>
            <a:endParaRPr lang="en-GB"/>
          </a:p>
        </p:txBody>
      </p:sp>
    </p:spTree>
    <p:extLst>
      <p:ext uri="{BB962C8B-B14F-4D97-AF65-F5344CB8AC3E}">
        <p14:creationId xmlns:p14="http://schemas.microsoft.com/office/powerpoint/2010/main" val="78617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66338">
              <a:defRPr/>
            </a:pPr>
            <a:fld id="{4ED3C565-F0A3-4D69-80B4-5AD40B8AC0B4}" type="slidenum">
              <a:rPr lang="en-US">
                <a:solidFill>
                  <a:prstClr val="black"/>
                </a:solidFill>
                <a:latin typeface="Calibri" panose="020F0502020204030204"/>
              </a:rPr>
              <a:pPr defTabSz="966338">
                <a:defRPr/>
              </a:pPr>
              <a:t>3</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E5F68A48-6E3D-4128-B8E2-E53DBDB6C7F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32910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solidFill>
                  <a:srgbClr val="FFFFFF"/>
                </a:solidFill>
              </a:rPr>
              <a:t>In this presentation we’re going to follow the story of Tailwind Traders, a fictional retail company that are looking to introduce Azure into their environment to help solve some capacity issues they have and also introduce some new capabilities into their infrastructure. </a:t>
            </a:r>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9/13/2021 6:22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335563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solidFill>
                  <a:srgbClr val="FFFFFF"/>
                </a:solidFill>
              </a:rPr>
              <a:t>One of the first things that they want to tackle is their website. </a:t>
            </a:r>
          </a:p>
          <a:p>
            <a:r>
              <a:rPr lang="en-US" sz="1300" dirty="0">
                <a:solidFill>
                  <a:srgbClr val="FFFFFF"/>
                </a:solidFill>
              </a:rPr>
              <a:t>There current website isn’t coping very well with the increased traffic they are seeing.  So they want to start to move their websites to Azure. </a:t>
            </a:r>
          </a:p>
          <a:p>
            <a:r>
              <a:rPr lang="en-US" sz="1300" dirty="0">
                <a:solidFill>
                  <a:srgbClr val="FFFFFF"/>
                </a:solidFill>
              </a:rPr>
              <a:t>They are looking to do that by slowly introducing new website servers. </a:t>
            </a:r>
          </a:p>
          <a:p>
            <a:endParaRPr lang="en-US" sz="1300" dirty="0">
              <a:solidFill>
                <a:srgbClr val="FFFFFF"/>
              </a:solidFill>
            </a:endParaRPr>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9/13/2021 6:22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311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DNS load balancer</a:t>
            </a:r>
          </a:p>
          <a:p>
            <a:r>
              <a:rPr lang="en-GB" dirty="0"/>
              <a:t>So it can take a domain such as www.contoso.com resolve that and then point it to your resources that might be spread out within different Azure regions or even on premises</a:t>
            </a:r>
          </a:p>
          <a:p>
            <a:r>
              <a:rPr lang="en-GB" dirty="0"/>
              <a:t>It will then look at where I am, the person trying to access www.contoso.com from and send me to the closest one, the one with the least latency</a:t>
            </a:r>
          </a:p>
          <a:p>
            <a:endParaRPr lang="en-GB" dirty="0"/>
          </a:p>
          <a:p>
            <a:r>
              <a:rPr lang="en-GB" dirty="0"/>
              <a:t>OR it can do priority or weighted or the other routing methods you might want</a:t>
            </a:r>
          </a:p>
          <a:p>
            <a:endParaRPr lang="en-GB" dirty="0"/>
          </a:p>
          <a:p>
            <a:r>
              <a:rPr lang="en-GB" dirty="0"/>
              <a:t>At that point Traffic manager kind of stops the conversation and the connection is between you and the end point. </a:t>
            </a:r>
          </a:p>
          <a:p>
            <a:endParaRPr lang="en-GB" dirty="0"/>
          </a:p>
          <a:p>
            <a:r>
              <a:rPr lang="en-GB" dirty="0"/>
              <a:t>Moving from on prem to the cloud, you can have those end points as well, It doesn’t care where the end points are. </a:t>
            </a:r>
          </a:p>
        </p:txBody>
      </p:sp>
      <p:sp>
        <p:nvSpPr>
          <p:cNvPr id="4" name="Slide Number Placeholder 3"/>
          <p:cNvSpPr>
            <a:spLocks noGrp="1"/>
          </p:cNvSpPr>
          <p:nvPr>
            <p:ph type="sldNum" sz="quarter" idx="10"/>
          </p:nvPr>
        </p:nvSpPr>
        <p:spPr/>
        <p:txBody>
          <a:bodyPr/>
          <a:lstStyle/>
          <a:p>
            <a:fld id="{3B9F43E5-8A60-4F66-80BF-29312F6B315A}" type="slidenum">
              <a:rPr lang="en-US" smtClean="0"/>
              <a:t>6</a:t>
            </a:fld>
            <a:endParaRPr lang="en-US"/>
          </a:p>
        </p:txBody>
      </p:sp>
    </p:spTree>
    <p:extLst>
      <p:ext uri="{BB962C8B-B14F-4D97-AF65-F5344CB8AC3E}">
        <p14:creationId xmlns:p14="http://schemas.microsoft.com/office/powerpoint/2010/main" val="1365845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5655">
              <a:spcAft>
                <a:spcPts val="326"/>
              </a:spcAft>
              <a:defRPr/>
            </a:pPr>
            <a:r>
              <a:rPr lang="en-US" dirty="0"/>
              <a:t>Set the context…</a:t>
            </a:r>
          </a:p>
          <a:p>
            <a:pPr>
              <a:lnSpc>
                <a:spcPct val="100000"/>
              </a:lnSpc>
              <a:buFont typeface="Arial" panose="020B0604020202020204" pitchFamily="34" charset="0"/>
              <a:buChar char="•"/>
            </a:pPr>
            <a:r>
              <a:rPr lang="en-IE" sz="1200" spc="-30" dirty="0">
                <a:gradFill>
                  <a:gsLst>
                    <a:gs pos="0">
                      <a:srgbClr val="FFFFFF"/>
                    </a:gs>
                    <a:gs pos="86000">
                      <a:srgbClr val="FFFFFF"/>
                    </a:gs>
                  </a:gsLst>
                  <a:lin ang="5400000" scaled="0"/>
                </a:gradFill>
              </a:rPr>
              <a:t>Load balance incoming traffic across multiple Azure services to provide your applications </a:t>
            </a:r>
            <a:r>
              <a:rPr lang="en-IE" sz="1200" b="1" spc="-30" dirty="0">
                <a:gradFill>
                  <a:gsLst>
                    <a:gs pos="0">
                      <a:srgbClr val="FFFFFF"/>
                    </a:gs>
                    <a:gs pos="86000">
                      <a:srgbClr val="FFFFFF"/>
                    </a:gs>
                  </a:gsLst>
                  <a:lin ang="5400000" scaled="0"/>
                </a:gradFill>
              </a:rPr>
              <a:t>high performance</a:t>
            </a:r>
          </a:p>
          <a:p>
            <a:pPr>
              <a:lnSpc>
                <a:spcPct val="100000"/>
              </a:lnSpc>
              <a:buFont typeface="Arial" panose="020B0604020202020204" pitchFamily="34" charset="0"/>
              <a:buChar char="•"/>
            </a:pPr>
            <a:r>
              <a:rPr lang="en-IE" sz="1200" spc="-30" dirty="0">
                <a:gradFill>
                  <a:gsLst>
                    <a:gs pos="0">
                      <a:srgbClr val="FFFFFF"/>
                    </a:gs>
                    <a:gs pos="86000">
                      <a:srgbClr val="FFFFFF"/>
                    </a:gs>
                  </a:gsLst>
                  <a:lin ang="5400000" scaled="0"/>
                </a:gradFill>
              </a:rPr>
              <a:t>Automatically fail over between deployments, for </a:t>
            </a:r>
            <a:r>
              <a:rPr lang="en-IE" sz="1200" b="1" spc="-30" dirty="0">
                <a:gradFill>
                  <a:gsLst>
                    <a:gs pos="0">
                      <a:srgbClr val="FFFFFF"/>
                    </a:gs>
                    <a:gs pos="86000">
                      <a:srgbClr val="FFFFFF"/>
                    </a:gs>
                  </a:gsLst>
                  <a:lin ang="5400000" scaled="0"/>
                </a:gradFill>
              </a:rPr>
              <a:t>high availability</a:t>
            </a:r>
          </a:p>
          <a:p>
            <a:pPr>
              <a:lnSpc>
                <a:spcPct val="100000"/>
              </a:lnSpc>
              <a:buFont typeface="Arial" panose="020B0604020202020204" pitchFamily="34" charset="0"/>
              <a:buChar char="•"/>
            </a:pPr>
            <a:r>
              <a:rPr lang="en-GB" sz="1200" spc="-30" dirty="0">
                <a:gradFill>
                  <a:gsLst>
                    <a:gs pos="0">
                      <a:srgbClr val="FFFFFF"/>
                    </a:gs>
                    <a:gs pos="86000">
                      <a:srgbClr val="FFFFFF"/>
                    </a:gs>
                  </a:gsLst>
                  <a:lin ang="5400000" scaled="0"/>
                </a:gradFill>
              </a:rPr>
              <a:t>Manage traffic across Cloud and on-premises endpoints for </a:t>
            </a:r>
            <a:r>
              <a:rPr lang="en-GB" sz="1200" b="1" spc="-30" dirty="0">
                <a:gradFill>
                  <a:gsLst>
                    <a:gs pos="0">
                      <a:srgbClr val="FFFFFF"/>
                    </a:gs>
                    <a:gs pos="86000">
                      <a:srgbClr val="FFFFFF"/>
                    </a:gs>
                  </a:gsLst>
                  <a:lin ang="5400000" scaled="0"/>
                </a:gradFill>
              </a:rPr>
              <a:t>hybrid applications</a:t>
            </a:r>
            <a:r>
              <a:rPr lang="en-GB" sz="1200" spc="-30" dirty="0">
                <a:gradFill>
                  <a:gsLst>
                    <a:gs pos="0">
                      <a:srgbClr val="FFFFFF"/>
                    </a:gs>
                    <a:gs pos="86000">
                      <a:srgbClr val="FFFFFF"/>
                    </a:gs>
                  </a:gsLst>
                  <a:lin ang="5400000" scaled="0"/>
                </a:gradFill>
              </a:rPr>
              <a:t> and </a:t>
            </a:r>
            <a:r>
              <a:rPr lang="en-GB" sz="1200" b="1" spc="-30" dirty="0">
                <a:gradFill>
                  <a:gsLst>
                    <a:gs pos="0">
                      <a:srgbClr val="FFFFFF"/>
                    </a:gs>
                    <a:gs pos="86000">
                      <a:srgbClr val="FFFFFF"/>
                    </a:gs>
                  </a:gsLst>
                  <a:lin ang="5400000" scaled="0"/>
                </a:gradFill>
              </a:rPr>
              <a:t>Cloud migration</a:t>
            </a:r>
          </a:p>
          <a:p>
            <a:pPr>
              <a:lnSpc>
                <a:spcPct val="100000"/>
              </a:lnSpc>
              <a:buFont typeface="Arial" panose="020B0604020202020204" pitchFamily="34" charset="0"/>
              <a:buChar char="•"/>
            </a:pPr>
            <a:r>
              <a:rPr lang="en-GB" sz="1200" spc="-30" dirty="0">
                <a:gradFill>
                  <a:gsLst>
                    <a:gs pos="0">
                      <a:srgbClr val="FFFFFF"/>
                    </a:gs>
                    <a:gs pos="86000">
                      <a:srgbClr val="FFFFFF"/>
                    </a:gs>
                  </a:gsLst>
                  <a:lin ang="5400000" scaled="0"/>
                </a:gradFill>
              </a:rPr>
              <a:t>Easily add/remove deployments from active use, allowing </a:t>
            </a:r>
            <a:r>
              <a:rPr lang="en-GB" sz="1200" b="1" spc="-30" dirty="0">
                <a:gradFill>
                  <a:gsLst>
                    <a:gs pos="0">
                      <a:srgbClr val="FFFFFF"/>
                    </a:gs>
                    <a:gs pos="86000">
                      <a:srgbClr val="FFFFFF"/>
                    </a:gs>
                  </a:gsLst>
                  <a:lin ang="5400000" scaled="0"/>
                </a:gradFill>
              </a:rPr>
              <a:t>seamless upgrades</a:t>
            </a:r>
          </a:p>
          <a:p>
            <a:pPr>
              <a:lnSpc>
                <a:spcPct val="100000"/>
              </a:lnSpc>
              <a:buFont typeface="Arial" panose="020B0604020202020204" pitchFamily="34" charset="0"/>
              <a:buChar char="•"/>
            </a:pPr>
            <a:r>
              <a:rPr lang="en-GB" sz="1200" spc="-30" dirty="0">
                <a:gradFill>
                  <a:gsLst>
                    <a:gs pos="0">
                      <a:srgbClr val="FFFFFF"/>
                    </a:gs>
                    <a:gs pos="86000">
                      <a:srgbClr val="FFFFFF"/>
                    </a:gs>
                  </a:gsLst>
                  <a:lin ang="5400000" scaled="0"/>
                </a:gradFill>
              </a:rPr>
              <a:t>Build </a:t>
            </a:r>
            <a:r>
              <a:rPr lang="en-GB" sz="1200" spc="-30" dirty="0" err="1">
                <a:gradFill>
                  <a:gsLst>
                    <a:gs pos="0">
                      <a:srgbClr val="FFFFFF"/>
                    </a:gs>
                    <a:gs pos="86000">
                      <a:srgbClr val="FFFFFF"/>
                    </a:gs>
                  </a:gsLst>
                  <a:lin ang="5400000" scaled="0"/>
                </a:gradFill>
              </a:rPr>
              <a:t>sophisticed</a:t>
            </a:r>
            <a:r>
              <a:rPr lang="en-GB" sz="1200" spc="-30" dirty="0">
                <a:gradFill>
                  <a:gsLst>
                    <a:gs pos="0">
                      <a:srgbClr val="FFFFFF"/>
                    </a:gs>
                    <a:gs pos="86000">
                      <a:srgbClr val="FFFFFF"/>
                    </a:gs>
                  </a:gsLst>
                  <a:lin ang="5400000" scaled="0"/>
                </a:gradFill>
              </a:rPr>
              <a:t> traffic-routing rules for </a:t>
            </a:r>
            <a:r>
              <a:rPr lang="en-GB" sz="1200" b="1" spc="-30" dirty="0">
                <a:gradFill>
                  <a:gsLst>
                    <a:gs pos="0">
                      <a:srgbClr val="FFFFFF"/>
                    </a:gs>
                    <a:gs pos="86000">
                      <a:srgbClr val="FFFFFF"/>
                    </a:gs>
                  </a:gsLst>
                  <a:lin ang="5400000" scaled="0"/>
                </a:gradFill>
              </a:rPr>
              <a:t>large and complex applications</a:t>
            </a:r>
            <a:endParaRPr lang="en-US" sz="1200" b="1" spc="-30" dirty="0">
              <a:gradFill>
                <a:gsLst>
                  <a:gs pos="0">
                    <a:srgbClr val="FFFFFF"/>
                  </a:gs>
                  <a:gs pos="86000">
                    <a:srgbClr val="FFFFFF"/>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339551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303">
              <a:defRPr/>
            </a:pPr>
            <a:fld id="{72E0C910-0166-48E0-B8EF-5071277A02A8}" type="datetime8">
              <a:rPr lang="en-US">
                <a:solidFill>
                  <a:prstClr val="black"/>
                </a:solidFill>
                <a:latin typeface="Segoe UI" pitchFamily="34" charset="0"/>
              </a:rPr>
              <a:pPr defTabSz="966303">
                <a:defRPr/>
              </a:pPr>
              <a:t>9/13/2021 6:22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303">
              <a:defRPr/>
            </a:pPr>
            <a:fld id="{B4008EB6-D09E-4580-8CD6-DDB14511944F}" type="slidenum">
              <a:rPr lang="en-US">
                <a:solidFill>
                  <a:prstClr val="black"/>
                </a:solidFill>
                <a:latin typeface="Segoe UI" pitchFamily="34" charset="0"/>
              </a:rPr>
              <a:pPr defTabSz="966303">
                <a:defRPr/>
              </a:pPr>
              <a:t>10</a:t>
            </a:fld>
            <a:endParaRPr lang="en-US">
              <a:solidFill>
                <a:prstClr val="black"/>
              </a:solidFill>
              <a:latin typeface="Segoe UI" pitchFamily="34" charset="0"/>
            </a:endParaRPr>
          </a:p>
        </p:txBody>
      </p:sp>
    </p:spTree>
    <p:extLst>
      <p:ext uri="{BB962C8B-B14F-4D97-AF65-F5344CB8AC3E}">
        <p14:creationId xmlns:p14="http://schemas.microsoft.com/office/powerpoint/2010/main" val="245035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panose="020B0502040204020203" pitchFamily="34" charset="0"/>
                <a:ea typeface="+mn-ea"/>
                <a:cs typeface="+mn-cs"/>
              </a:rPr>
              <a:t>Streamline what you do every day: </a:t>
            </a:r>
            <a:r>
              <a:rPr lang="en-US" sz="882" kern="1200" dirty="0">
                <a:solidFill>
                  <a:schemeClr val="tx1"/>
                </a:solidFill>
                <a:effectLst/>
                <a:latin typeface="Segoe UI" panose="020B0502040204020203" pitchFamily="34" charset="0"/>
                <a:ea typeface="+mn-ea"/>
                <a:cs typeface="+mn-cs"/>
              </a:rPr>
              <a:t>Simplify server administration with streamlined server management tools. Check the health of your servers, troubleshoot, and perform basic management tasks remotely from a web browser.  </a:t>
            </a:r>
          </a:p>
          <a:p>
            <a:br>
              <a:rPr lang="en-US" sz="882" kern="1200" dirty="0">
                <a:solidFill>
                  <a:schemeClr val="tx1"/>
                </a:solidFill>
                <a:effectLst/>
                <a:latin typeface="Segoe UI" panose="020B0502040204020203" pitchFamily="34" charset="0"/>
                <a:ea typeface="+mn-ea"/>
                <a:cs typeface="+mn-cs"/>
              </a:rPr>
            </a:br>
            <a:r>
              <a:rPr lang="en-US" sz="882" b="1" kern="1200" dirty="0">
                <a:solidFill>
                  <a:schemeClr val="tx1"/>
                </a:solidFill>
                <a:effectLst/>
                <a:latin typeface="Segoe UI" panose="020B0502040204020203" pitchFamily="34" charset="0"/>
                <a:ea typeface="+mn-ea"/>
                <a:cs typeface="+mn-cs"/>
              </a:rPr>
              <a:t>Connect easily with Azure to extend your environment. </a:t>
            </a:r>
            <a:r>
              <a:rPr lang="en-US" sz="882" kern="1200" dirty="0">
                <a:solidFill>
                  <a:schemeClr val="tx1"/>
                </a:solidFill>
                <a:effectLst/>
                <a:latin typeface="Segoe UI" panose="020B0502040204020203" pitchFamily="34" charset="0"/>
                <a:ea typeface="+mn-ea"/>
                <a:cs typeface="+mn-cs"/>
              </a:rPr>
              <a:t>Integrate your on-premises servers with Azure in just a few clicks. Leverage Azure for monitoring, storage, backup, and disaster recovery in the cloud. </a:t>
            </a:r>
          </a:p>
          <a:p>
            <a:endParaRPr lang="en-US" sz="882"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9/13/2021 6:22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5.xml"/><Relationship Id="rId4" Type="http://schemas.openxmlformats.org/officeDocument/2006/relationships/image" Target="../media/image44.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Master" Target="../slideMasters/slideMaster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4.jpe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5588-14E2-424C-BFB8-1D79EDB11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138DC4-192D-477E-BFAC-E4A58752B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2DB96B-9D46-407E-9B8C-3B64B6CB0976}"/>
              </a:ext>
            </a:extLst>
          </p:cNvPr>
          <p:cNvSpPr>
            <a:spLocks noGrp="1"/>
          </p:cNvSpPr>
          <p:nvPr>
            <p:ph type="dt" sz="half" idx="10"/>
          </p:nvPr>
        </p:nvSpPr>
        <p:spPr/>
        <p:txBody>
          <a:bodyPr/>
          <a:lstStyle/>
          <a:p>
            <a:fld id="{5D166CC3-2FA3-4A9F-B81C-05C6AF79D458}" type="datetimeFigureOut">
              <a:rPr lang="en-GB" smtClean="0"/>
              <a:t>13/09/2021</a:t>
            </a:fld>
            <a:endParaRPr lang="en-GB"/>
          </a:p>
        </p:txBody>
      </p:sp>
      <p:sp>
        <p:nvSpPr>
          <p:cNvPr id="5" name="Footer Placeholder 4">
            <a:extLst>
              <a:ext uri="{FF2B5EF4-FFF2-40B4-BE49-F238E27FC236}">
                <a16:creationId xmlns:a16="http://schemas.microsoft.com/office/drawing/2014/main" id="{D57184BF-5DA6-44D0-9B7B-CC34F331E1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542F2-3E52-43EA-9417-1A73A3544052}"/>
              </a:ext>
            </a:extLst>
          </p:cNvPr>
          <p:cNvSpPr>
            <a:spLocks noGrp="1"/>
          </p:cNvSpPr>
          <p:nvPr>
            <p:ph type="sldNum" sz="quarter" idx="12"/>
          </p:nvPr>
        </p:nvSpPr>
        <p:spPr/>
        <p:txBody>
          <a:bodyPr/>
          <a:lstStyle/>
          <a:p>
            <a:fld id="{F92A695C-8393-4B06-A8D5-00C7959ABC09}" type="slidenum">
              <a:rPr lang="en-GB" smtClean="0"/>
              <a:t>‹#›</a:t>
            </a:fld>
            <a:endParaRPr lang="en-GB"/>
          </a:p>
        </p:txBody>
      </p:sp>
    </p:spTree>
    <p:extLst>
      <p:ext uri="{BB962C8B-B14F-4D97-AF65-F5344CB8AC3E}">
        <p14:creationId xmlns:p14="http://schemas.microsoft.com/office/powerpoint/2010/main" val="1248576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32547208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5553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693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1010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2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91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6703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79746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720784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85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51434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5506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859337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396225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8710198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7422120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736752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1806404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153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623483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028237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4403220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6069154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335814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219542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742553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701430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9823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485085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31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20378"/>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 name="TextBox 2">
            <a:extLst>
              <a:ext uri="{FF2B5EF4-FFF2-40B4-BE49-F238E27FC236}">
                <a16:creationId xmlns:a16="http://schemas.microsoft.com/office/drawing/2014/main" id="{EC57186E-5BF9-4D2A-9CCD-C9A524A1019C}"/>
              </a:ext>
            </a:extLst>
          </p:cNvPr>
          <p:cNvSpPr txBox="1"/>
          <p:nvPr userDrawn="1"/>
        </p:nvSpPr>
        <p:spPr>
          <a:xfrm>
            <a:off x="10747513" y="6560716"/>
            <a:ext cx="1669774" cy="433965"/>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C00000"/>
                </a:solidFill>
              </a:rPr>
              <a:t>Microsoft confidential</a:t>
            </a:r>
          </a:p>
        </p:txBody>
      </p:sp>
    </p:spTree>
    <p:extLst>
      <p:ext uri="{BB962C8B-B14F-4D97-AF65-F5344CB8AC3E}">
        <p14:creationId xmlns:p14="http://schemas.microsoft.com/office/powerpoint/2010/main" val="21468172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278012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51148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01576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080151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230563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0856066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4667314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0299423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8310934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8329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7270739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49578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13240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7869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974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139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97D6-3DB4-4BEB-9FF8-A7E2F8A68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6B0E02-65C7-4AFD-8BB0-7AEFE23B85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C827EE-0667-46E3-9EE2-F4EDBAC1A4F1}"/>
              </a:ext>
            </a:extLst>
          </p:cNvPr>
          <p:cNvSpPr>
            <a:spLocks noGrp="1"/>
          </p:cNvSpPr>
          <p:nvPr>
            <p:ph type="dt" sz="half" idx="10"/>
          </p:nvPr>
        </p:nvSpPr>
        <p:spPr/>
        <p:txBody>
          <a:bodyPr/>
          <a:lstStyle/>
          <a:p>
            <a:fld id="{61934901-B3BE-47DD-A5EB-8FD413B92F11}" type="datetimeFigureOut">
              <a:rPr lang="en-US" smtClean="0"/>
              <a:t>9/13/2021</a:t>
            </a:fld>
            <a:endParaRPr lang="en-US"/>
          </a:p>
        </p:txBody>
      </p:sp>
      <p:sp>
        <p:nvSpPr>
          <p:cNvPr id="5" name="Footer Placeholder 4">
            <a:extLst>
              <a:ext uri="{FF2B5EF4-FFF2-40B4-BE49-F238E27FC236}">
                <a16:creationId xmlns:a16="http://schemas.microsoft.com/office/drawing/2014/main" id="{ED7D64F3-7AF7-4E05-A417-578921630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409E3-6E45-4E18-8ECA-16876D971D9E}"/>
              </a:ext>
            </a:extLst>
          </p:cNvPr>
          <p:cNvSpPr>
            <a:spLocks noGrp="1"/>
          </p:cNvSpPr>
          <p:nvPr>
            <p:ph type="sldNum" sz="quarter" idx="12"/>
          </p:nvPr>
        </p:nvSpPr>
        <p:spPr/>
        <p:txBody>
          <a:bodyPr/>
          <a:lstStyle/>
          <a:p>
            <a:fld id="{821C1843-41F8-445E-8581-8BD116A5C474}" type="slidenum">
              <a:rPr lang="en-US" smtClean="0"/>
              <a:t>‹#›</a:t>
            </a:fld>
            <a:endParaRPr lang="en-US"/>
          </a:p>
        </p:txBody>
      </p:sp>
    </p:spTree>
    <p:extLst>
      <p:ext uri="{BB962C8B-B14F-4D97-AF65-F5344CB8AC3E}">
        <p14:creationId xmlns:p14="http://schemas.microsoft.com/office/powerpoint/2010/main" val="1983195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847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hrom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43507-2798-4B5E-BD04-0BE781D676E8}"/>
              </a:ext>
            </a:extLst>
          </p:cNvPr>
          <p:cNvSpPr/>
          <p:nvPr userDrawn="1"/>
        </p:nvSpPr>
        <p:spPr>
          <a:xfrm>
            <a:off x="0" y="0"/>
            <a:ext cx="12193524" cy="3063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4" name="TextBox 3">
            <a:extLst>
              <a:ext uri="{FF2B5EF4-FFF2-40B4-BE49-F238E27FC236}">
                <a16:creationId xmlns:a16="http://schemas.microsoft.com/office/drawing/2014/main" id="{6A8DAEA3-9126-44A3-971C-363E56895111}"/>
              </a:ext>
            </a:extLst>
          </p:cNvPr>
          <p:cNvSpPr txBox="1"/>
          <p:nvPr userDrawn="1"/>
        </p:nvSpPr>
        <p:spPr>
          <a:xfrm>
            <a:off x="71024" y="60829"/>
            <a:ext cx="1367682"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Windows Admin Center</a:t>
            </a:r>
          </a:p>
        </p:txBody>
      </p:sp>
      <p:cxnSp>
        <p:nvCxnSpPr>
          <p:cNvPr id="5" name="Straight Connector 4">
            <a:extLst>
              <a:ext uri="{FF2B5EF4-FFF2-40B4-BE49-F238E27FC236}">
                <a16:creationId xmlns:a16="http://schemas.microsoft.com/office/drawing/2014/main" id="{C815DAD6-D0C9-40CD-93C4-CB5041717C15}"/>
              </a:ext>
            </a:extLst>
          </p:cNvPr>
          <p:cNvCxnSpPr>
            <a:cxnSpLocks/>
          </p:cNvCxnSpPr>
          <p:nvPr userDrawn="1"/>
        </p:nvCxnSpPr>
        <p:spPr>
          <a:xfrm>
            <a:off x="1458617" y="0"/>
            <a:ext cx="0" cy="301752"/>
          </a:xfrm>
          <a:prstGeom prst="line">
            <a:avLst/>
          </a:prstGeom>
          <a:ln w="25400">
            <a:solidFill>
              <a:srgbClr val="38383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EDACC9-6B33-43A5-BD4C-8FB0655EB555}"/>
              </a:ext>
            </a:extLst>
          </p:cNvPr>
          <p:cNvSpPr txBox="1"/>
          <p:nvPr userDrawn="1"/>
        </p:nvSpPr>
        <p:spPr>
          <a:xfrm>
            <a:off x="1550161" y="60829"/>
            <a:ext cx="974947"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Server Manager</a:t>
            </a:r>
          </a:p>
        </p:txBody>
      </p:sp>
      <p:pic>
        <p:nvPicPr>
          <p:cNvPr id="7" name="Graphic 6">
            <a:extLst>
              <a:ext uri="{FF2B5EF4-FFF2-40B4-BE49-F238E27FC236}">
                <a16:creationId xmlns:a16="http://schemas.microsoft.com/office/drawing/2014/main" id="{2C955383-95B2-409D-876F-9AB18A4B3E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96280" y="89154"/>
            <a:ext cx="600964" cy="128016"/>
          </a:xfrm>
          <a:prstGeom prst="rect">
            <a:avLst/>
          </a:prstGeom>
        </p:spPr>
      </p:pic>
      <p:grpSp>
        <p:nvGrpSpPr>
          <p:cNvPr id="8" name="Group 7">
            <a:extLst>
              <a:ext uri="{FF2B5EF4-FFF2-40B4-BE49-F238E27FC236}">
                <a16:creationId xmlns:a16="http://schemas.microsoft.com/office/drawing/2014/main" id="{198C011C-8A01-45AE-AD42-83238F81BB14}"/>
              </a:ext>
            </a:extLst>
          </p:cNvPr>
          <p:cNvGrpSpPr/>
          <p:nvPr userDrawn="1"/>
        </p:nvGrpSpPr>
        <p:grpSpPr>
          <a:xfrm>
            <a:off x="10967847" y="0"/>
            <a:ext cx="306324" cy="306324"/>
            <a:chOff x="21033126" y="84639"/>
            <a:chExt cx="612648" cy="612648"/>
          </a:xfrm>
        </p:grpSpPr>
        <p:sp>
          <p:nvSpPr>
            <p:cNvPr id="9" name="Rectangle 8">
              <a:extLst>
                <a:ext uri="{FF2B5EF4-FFF2-40B4-BE49-F238E27FC236}">
                  <a16:creationId xmlns:a16="http://schemas.microsoft.com/office/drawing/2014/main" id="{97196C91-5B0E-472B-A53E-450177CD6318}"/>
                </a:ext>
              </a:extLst>
            </p:cNvPr>
            <p:cNvSpPr/>
            <p:nvPr/>
          </p:nvSpPr>
          <p:spPr>
            <a:xfrm>
              <a:off x="21033126" y="84639"/>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0" name="Picture 9">
              <a:extLst>
                <a:ext uri="{FF2B5EF4-FFF2-40B4-BE49-F238E27FC236}">
                  <a16:creationId xmlns:a16="http://schemas.microsoft.com/office/drawing/2014/main" id="{81831609-3C09-4E75-8756-45D98A27E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3438" y="294951"/>
              <a:ext cx="192024" cy="192024"/>
            </a:xfrm>
            <a:prstGeom prst="rect">
              <a:avLst/>
            </a:prstGeom>
          </p:spPr>
        </p:pic>
      </p:grpSp>
      <p:grpSp>
        <p:nvGrpSpPr>
          <p:cNvPr id="11" name="Group 10">
            <a:extLst>
              <a:ext uri="{FF2B5EF4-FFF2-40B4-BE49-F238E27FC236}">
                <a16:creationId xmlns:a16="http://schemas.microsoft.com/office/drawing/2014/main" id="{07EEE015-AE04-4F8D-A15A-51244FB8E427}"/>
              </a:ext>
            </a:extLst>
          </p:cNvPr>
          <p:cNvGrpSpPr/>
          <p:nvPr userDrawn="1"/>
        </p:nvGrpSpPr>
        <p:grpSpPr>
          <a:xfrm>
            <a:off x="11274171" y="0"/>
            <a:ext cx="306324" cy="306324"/>
            <a:chOff x="21747181" y="81966"/>
            <a:chExt cx="612648" cy="612648"/>
          </a:xfrm>
        </p:grpSpPr>
        <p:sp>
          <p:nvSpPr>
            <p:cNvPr id="12" name="Rectangle 11">
              <a:extLst>
                <a:ext uri="{FF2B5EF4-FFF2-40B4-BE49-F238E27FC236}">
                  <a16:creationId xmlns:a16="http://schemas.microsoft.com/office/drawing/2014/main" id="{20543E26-3BA2-4234-ABDC-B30FEC89F86B}"/>
                </a:ext>
              </a:extLst>
            </p:cNvPr>
            <p:cNvSpPr/>
            <p:nvPr/>
          </p:nvSpPr>
          <p:spPr>
            <a:xfrm>
              <a:off x="2174718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3" name="Picture 12">
              <a:extLst>
                <a:ext uri="{FF2B5EF4-FFF2-40B4-BE49-F238E27FC236}">
                  <a16:creationId xmlns:a16="http://schemas.microsoft.com/office/drawing/2014/main" id="{AEC3D009-1C51-4771-8D45-F42321556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493" y="292278"/>
              <a:ext cx="192024" cy="192024"/>
            </a:xfrm>
            <a:prstGeom prst="rect">
              <a:avLst/>
            </a:prstGeom>
          </p:spPr>
        </p:pic>
      </p:grpSp>
      <p:grpSp>
        <p:nvGrpSpPr>
          <p:cNvPr id="14" name="Group 13">
            <a:extLst>
              <a:ext uri="{FF2B5EF4-FFF2-40B4-BE49-F238E27FC236}">
                <a16:creationId xmlns:a16="http://schemas.microsoft.com/office/drawing/2014/main" id="{2E5A0541-D2C0-475C-8971-36FDE14BEF88}"/>
              </a:ext>
            </a:extLst>
          </p:cNvPr>
          <p:cNvGrpSpPr/>
          <p:nvPr userDrawn="1"/>
        </p:nvGrpSpPr>
        <p:grpSpPr>
          <a:xfrm>
            <a:off x="11580495" y="0"/>
            <a:ext cx="306324" cy="306324"/>
            <a:chOff x="22513372" y="81966"/>
            <a:chExt cx="612648" cy="612648"/>
          </a:xfrm>
        </p:grpSpPr>
        <p:sp>
          <p:nvSpPr>
            <p:cNvPr id="15" name="Rectangle 14">
              <a:extLst>
                <a:ext uri="{FF2B5EF4-FFF2-40B4-BE49-F238E27FC236}">
                  <a16:creationId xmlns:a16="http://schemas.microsoft.com/office/drawing/2014/main" id="{125A0E75-650A-4C37-916B-63A718F73070}"/>
                </a:ext>
              </a:extLst>
            </p:cNvPr>
            <p:cNvSpPr/>
            <p:nvPr/>
          </p:nvSpPr>
          <p:spPr>
            <a:xfrm>
              <a:off x="22513372"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6" name="Picture 15">
              <a:extLst>
                <a:ext uri="{FF2B5EF4-FFF2-40B4-BE49-F238E27FC236}">
                  <a16:creationId xmlns:a16="http://schemas.microsoft.com/office/drawing/2014/main" id="{D6392AA9-E787-4667-B8D6-59217A0944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3684" y="292278"/>
              <a:ext cx="192024" cy="192024"/>
            </a:xfrm>
            <a:prstGeom prst="rect">
              <a:avLst/>
            </a:prstGeom>
          </p:spPr>
        </p:pic>
      </p:grpSp>
      <p:grpSp>
        <p:nvGrpSpPr>
          <p:cNvPr id="17" name="Group 16">
            <a:extLst>
              <a:ext uri="{FF2B5EF4-FFF2-40B4-BE49-F238E27FC236}">
                <a16:creationId xmlns:a16="http://schemas.microsoft.com/office/drawing/2014/main" id="{57A1E1B6-A3F6-400E-B399-8971D0021CE1}"/>
              </a:ext>
            </a:extLst>
          </p:cNvPr>
          <p:cNvGrpSpPr/>
          <p:nvPr userDrawn="1"/>
        </p:nvGrpSpPr>
        <p:grpSpPr>
          <a:xfrm>
            <a:off x="11887200" y="0"/>
            <a:ext cx="306324" cy="306324"/>
            <a:chOff x="23202791" y="81966"/>
            <a:chExt cx="612648" cy="612648"/>
          </a:xfrm>
        </p:grpSpPr>
        <p:sp>
          <p:nvSpPr>
            <p:cNvPr id="18" name="Rectangle 17">
              <a:extLst>
                <a:ext uri="{FF2B5EF4-FFF2-40B4-BE49-F238E27FC236}">
                  <a16:creationId xmlns:a16="http://schemas.microsoft.com/office/drawing/2014/main" id="{F005D3F3-99E4-4AAF-A673-7E4593E4C4B4}"/>
                </a:ext>
              </a:extLst>
            </p:cNvPr>
            <p:cNvSpPr/>
            <p:nvPr/>
          </p:nvSpPr>
          <p:spPr>
            <a:xfrm>
              <a:off x="2320279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9" name="Picture 18">
              <a:extLst>
                <a:ext uri="{FF2B5EF4-FFF2-40B4-BE49-F238E27FC236}">
                  <a16:creationId xmlns:a16="http://schemas.microsoft.com/office/drawing/2014/main" id="{B8F20953-B70D-499E-9A58-960B1D2BD0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13103" y="292278"/>
              <a:ext cx="192024" cy="192024"/>
            </a:xfrm>
            <a:prstGeom prst="rect">
              <a:avLst/>
            </a:prstGeom>
          </p:spPr>
        </p:pic>
      </p:grpSp>
      <p:pic>
        <p:nvPicPr>
          <p:cNvPr id="20" name="Picture 19">
            <a:extLst>
              <a:ext uri="{FF2B5EF4-FFF2-40B4-BE49-F238E27FC236}">
                <a16:creationId xmlns:a16="http://schemas.microsoft.com/office/drawing/2014/main" id="{9DD06432-23D9-41CB-A2AD-AA901212865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462167" y="105156"/>
            <a:ext cx="96012" cy="96012"/>
          </a:xfrm>
          <a:prstGeom prst="rect">
            <a:avLst/>
          </a:prstGeom>
        </p:spPr>
      </p:pic>
    </p:spTree>
    <p:extLst>
      <p:ext uri="{BB962C8B-B14F-4D97-AF65-F5344CB8AC3E}">
        <p14:creationId xmlns:p14="http://schemas.microsoft.com/office/powerpoint/2010/main" val="1108182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871580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2898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7540477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4435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225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7028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56043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38976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8962642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6455830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9522447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706012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8993583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176907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2775932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3013608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449065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9016138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9242177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755467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2055309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0001266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929508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4416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365986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9962856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649756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5859979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05090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306726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023220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621626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6195737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0164123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3000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979747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0110093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869561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7788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215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121432"/>
            <a:ext cx="6669658" cy="611962"/>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6690CBB3-DC67-496C-B2EA-98F6E856ECE7}"/>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2833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138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304498"/>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2" y="-1"/>
            <a:ext cx="6226629" cy="6858001"/>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74000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3840">
          <p15:clr>
            <a:srgbClr val="5ACBF0"/>
          </p15:clr>
        </p15:guide>
        <p15:guide id="6"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9610" t="-47055"/>
          <a:stretch/>
        </p:blipFill>
        <p:spPr>
          <a:xfrm>
            <a:off x="1316736" y="6345936"/>
            <a:ext cx="10695592" cy="363870"/>
          </a:xfrm>
          <a:prstGeom prst="rect">
            <a:avLst/>
          </a:prstGeom>
        </p:spPr>
      </p:pic>
      <p:sp>
        <p:nvSpPr>
          <p:cNvPr id="3" name="Text Placeholder 8">
            <a:extLst>
              <a:ext uri="{FF2B5EF4-FFF2-40B4-BE49-F238E27FC236}">
                <a16:creationId xmlns:a16="http://schemas.microsoft.com/office/drawing/2014/main" id="{38E44A47-7F13-42F3-9FC8-0823885A2924}"/>
              </a:ext>
            </a:extLst>
          </p:cNvPr>
          <p:cNvSpPr>
            <a:spLocks noGrp="1"/>
          </p:cNvSpPr>
          <p:nvPr>
            <p:ph type="body" sz="quarter" idx="11" hasCustomPrompt="1"/>
          </p:nvPr>
        </p:nvSpPr>
        <p:spPr>
          <a:xfrm>
            <a:off x="345156" y="354148"/>
            <a:ext cx="11488256" cy="796670"/>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Tree>
    <p:extLst>
      <p:ext uri="{BB962C8B-B14F-4D97-AF65-F5344CB8AC3E}">
        <p14:creationId xmlns:p14="http://schemas.microsoft.com/office/powerpoint/2010/main" val="9415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20378"/>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 name="TextBox 2">
            <a:extLst>
              <a:ext uri="{FF2B5EF4-FFF2-40B4-BE49-F238E27FC236}">
                <a16:creationId xmlns:a16="http://schemas.microsoft.com/office/drawing/2014/main" id="{EC57186E-5BF9-4D2A-9CCD-C9A524A1019C}"/>
              </a:ext>
            </a:extLst>
          </p:cNvPr>
          <p:cNvSpPr txBox="1"/>
          <p:nvPr userDrawn="1"/>
        </p:nvSpPr>
        <p:spPr>
          <a:xfrm>
            <a:off x="10747513" y="6560716"/>
            <a:ext cx="1669774" cy="433965"/>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C00000"/>
                </a:solidFill>
              </a:rPr>
              <a:t>Microsoft confidential</a:t>
            </a:r>
          </a:p>
        </p:txBody>
      </p:sp>
    </p:spTree>
    <p:extLst>
      <p:ext uri="{BB962C8B-B14F-4D97-AF65-F5344CB8AC3E}">
        <p14:creationId xmlns:p14="http://schemas.microsoft.com/office/powerpoint/2010/main" val="41412146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7">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3" y="1804301"/>
            <a:ext cx="3611045" cy="2915050"/>
          </a:xfrm>
        </p:spPr>
        <p:txBody>
          <a:bodyPr wrap="square" lIns="0" tIns="0" rIns="0" bIns="0">
            <a:noAutofit/>
          </a:bodyPr>
          <a:lstStyle>
            <a:lvl1pPr marL="98545" marR="0" indent="-179174" algn="l" defTabSz="913841"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3968" marR="0" indent="0" algn="l" defTabSz="913841"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7935" indent="0">
              <a:buNone/>
              <a:defRPr/>
            </a:lvl3pPr>
            <a:lvl4pPr marL="671903" indent="0">
              <a:buNone/>
              <a:defRPr/>
            </a:lvl4pPr>
            <a:lvl5pPr marL="895870"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4" y="5419473"/>
            <a:ext cx="3630721" cy="663263"/>
          </a:xfrm>
        </p:spPr>
        <p:txBody>
          <a:bodyPr/>
          <a:lstStyle>
            <a:lvl1pPr marL="98545">
              <a:lnSpc>
                <a:spcPct val="100000"/>
              </a:lnSpc>
              <a:defRPr sz="1567">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8"/>
            <a:ext cx="1699096" cy="450773"/>
          </a:xfrm>
          <a:noFill/>
        </p:spPr>
        <p:txBody>
          <a:bodyPr anchor="ctr">
            <a:noAutofit/>
          </a:bodyPr>
          <a:lstStyle>
            <a:lvl1pPr marL="0" indent="0" algn="ctr">
              <a:buNone/>
              <a:defRPr sz="1567">
                <a:solidFill>
                  <a:schemeClr val="accent3"/>
                </a:solidFill>
                <a:latin typeface="+mn-lt"/>
              </a:defRPr>
            </a:lvl1pPr>
          </a:lstStyle>
          <a:p>
            <a:r>
              <a:rPr lang="en-US"/>
              <a:t>Logo</a:t>
            </a:r>
          </a:p>
        </p:txBody>
      </p:sp>
    </p:spTree>
    <p:extLst>
      <p:ext uri="{BB962C8B-B14F-4D97-AF65-F5344CB8AC3E}">
        <p14:creationId xmlns:p14="http://schemas.microsoft.com/office/powerpoint/2010/main" val="2744053993"/>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11113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75366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823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91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99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5760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7604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3055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835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image" Target="../media/image5.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theme" Target="../theme/theme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theme" Target="../theme/theme5.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image" Target="../media/image39.png"/><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image" Target="../media/image58.emf"/><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theme" Target="../theme/theme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75DDC-91FA-4B4F-80F0-5119D2F580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478E08-C72A-480F-ADD1-265F2671A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407181-FFBA-43A8-B972-BE01A1F69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66CC3-2FA3-4A9F-B81C-05C6AF79D458}" type="datetimeFigureOut">
              <a:rPr lang="en-GB" smtClean="0"/>
              <a:t>13/09/2021</a:t>
            </a:fld>
            <a:endParaRPr lang="en-GB"/>
          </a:p>
        </p:txBody>
      </p:sp>
      <p:sp>
        <p:nvSpPr>
          <p:cNvPr id="5" name="Footer Placeholder 4">
            <a:extLst>
              <a:ext uri="{FF2B5EF4-FFF2-40B4-BE49-F238E27FC236}">
                <a16:creationId xmlns:a16="http://schemas.microsoft.com/office/drawing/2014/main" id="{92D19B70-BBA9-426B-A589-777E945CC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83AB89-0F00-4EBE-9829-49309505F7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A695C-8393-4B06-A8D5-00C7959ABC09}" type="slidenum">
              <a:rPr lang="en-GB" smtClean="0"/>
              <a:t>‹#›</a:t>
            </a:fld>
            <a:endParaRPr lang="en-GB"/>
          </a:p>
        </p:txBody>
      </p:sp>
    </p:spTree>
    <p:extLst>
      <p:ext uri="{BB962C8B-B14F-4D97-AF65-F5344CB8AC3E}">
        <p14:creationId xmlns:p14="http://schemas.microsoft.com/office/powerpoint/2010/main" val="394226815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981536"/>
      </p:ext>
    </p:extLst>
  </p:cSld>
  <p:clrMap bg1="lt1" tx1="dk1" bg2="lt2" tx2="dk2" accent1="accent1" accent2="accent2" accent3="accent3" accent4="accent4" accent5="accent5" accent6="accent6" hlink="hlink" folHlink="folHlink"/>
  <p:sldLayoutIdLst>
    <p:sldLayoutId id="2147484951" r:id="rId1"/>
    <p:sldLayoutId id="2147484950" r:id="rId2"/>
    <p:sldLayoutId id="2147484952" r:id="rId3"/>
    <p:sldLayoutId id="2147484953" r:id="rId4"/>
    <p:sldLayoutId id="2147484954" r:id="rId5"/>
    <p:sldLayoutId id="2147484955" r:id="rId6"/>
    <p:sldLayoutId id="2147484956" r:id="rId7"/>
    <p:sldLayoutId id="2147484959" r:id="rId8"/>
    <p:sldLayoutId id="214748496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025157418"/>
      </p:ext>
    </p:extLst>
  </p:cSld>
  <p:clrMap bg1="lt1" tx1="dk1" bg2="lt2" tx2="dk2" accent1="accent1" accent2="accent2" accent3="accent3" accent4="accent4" accent5="accent5" accent6="accent6" hlink="hlink" folHlink="folHlink"/>
  <p:sldLayoutIdLst>
    <p:sldLayoutId id="21474849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991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795910481"/>
      </p:ext>
    </p:extLst>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 id="2147484986" r:id="rId25"/>
    <p:sldLayoutId id="2147484987" r:id="rId26"/>
    <p:sldLayoutId id="2147484988" r:id="rId27"/>
    <p:sldLayoutId id="2147484989" r:id="rId28"/>
    <p:sldLayoutId id="2147484990" r:id="rId29"/>
    <p:sldLayoutId id="2147484991" r:id="rId30"/>
    <p:sldLayoutId id="2147484992" r:id="rId31"/>
    <p:sldLayoutId id="2147484993" r:id="rId32"/>
    <p:sldLayoutId id="2147484994" r:id="rId33"/>
    <p:sldLayoutId id="2147484995" r:id="rId34"/>
    <p:sldLayoutId id="2147484996" r:id="rId35"/>
    <p:sldLayoutId id="2147484997" r:id="rId36"/>
    <p:sldLayoutId id="2147484998" r:id="rId37"/>
    <p:sldLayoutId id="2147484999" r:id="rId38"/>
    <p:sldLayoutId id="2147485000" r:id="rId39"/>
    <p:sldLayoutId id="2147485001" r:id="rId40"/>
    <p:sldLayoutId id="2147485002" r:id="rId41"/>
    <p:sldLayoutId id="2147485003"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B3 Segoe UI Regular 10/12</a:t>
            </a:r>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37606405"/>
      </p:ext>
    </p:extLst>
  </p:cSld>
  <p:clrMap bg1="lt1" tx1="dk1" bg2="lt2" tx2="dk2" accent1="accent1" accent2="accent2" accent3="accent3" accent4="accent4" accent5="accent5" accent6="accent6" hlink="hlink" folHlink="folHlink"/>
  <p:sldLayoutIdLst>
    <p:sldLayoutId id="2147485006" r:id="rId1"/>
    <p:sldLayoutId id="2147485007" r:id="rId2"/>
    <p:sldLayoutId id="2147485008" r:id="rId3"/>
    <p:sldLayoutId id="2147485009" r:id="rId4"/>
    <p:sldLayoutId id="2147485010" r:id="rId5"/>
    <p:sldLayoutId id="2147485011" r:id="rId6"/>
    <p:sldLayoutId id="2147485012" r:id="rId7"/>
    <p:sldLayoutId id="2147485013" r:id="rId8"/>
    <p:sldLayoutId id="2147485014" r:id="rId9"/>
    <p:sldLayoutId id="2147485015" r:id="rId10"/>
    <p:sldLayoutId id="2147485016" r:id="rId11"/>
    <p:sldLayoutId id="2147485017" r:id="rId12"/>
    <p:sldLayoutId id="2147485018" r:id="rId13"/>
    <p:sldLayoutId id="2147485019" r:id="rId14"/>
    <p:sldLayoutId id="2147485020" r:id="rId15"/>
    <p:sldLayoutId id="2147485021" r:id="rId16"/>
    <p:sldLayoutId id="2147485022" r:id="rId17"/>
    <p:sldLayoutId id="2147485023" r:id="rId18"/>
    <p:sldLayoutId id="2147485024" r:id="rId19"/>
    <p:sldLayoutId id="2147485025" r:id="rId20"/>
    <p:sldLayoutId id="2147485026" r:id="rId21"/>
    <p:sldLayoutId id="2147485027" r:id="rId22"/>
    <p:sldLayoutId id="2147485028" r:id="rId23"/>
    <p:sldLayoutId id="2147485029" r:id="rId24"/>
    <p:sldLayoutId id="2147485030" r:id="rId25"/>
    <p:sldLayoutId id="2147485031" r:id="rId26"/>
    <p:sldLayoutId id="2147485032" r:id="rId27"/>
    <p:sldLayoutId id="2147485033" r:id="rId28"/>
    <p:sldLayoutId id="2147485034" r:id="rId29"/>
    <p:sldLayoutId id="2147485035" r:id="rId30"/>
    <p:sldLayoutId id="2147485036" r:id="rId31"/>
    <p:sldLayoutId id="2147485037" r:id="rId32"/>
    <p:sldLayoutId id="2147485038" r:id="rId33"/>
    <p:sldLayoutId id="2147485039" r:id="rId34"/>
    <p:sldLayoutId id="2147485040" r:id="rId35"/>
    <p:sldLayoutId id="2147485041" r:id="rId36"/>
    <p:sldLayoutId id="2147485042" r:id="rId37"/>
    <p:sldLayoutId id="2147485043"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43646116"/>
      </p:ext>
    </p:extLst>
  </p:cSld>
  <p:clrMap bg1="dk1" tx1="lt1" bg2="dk2" tx2="lt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 id="2147485053" r:id="rId9"/>
    <p:sldLayoutId id="2147485054" r:id="rId10"/>
    <p:sldLayoutId id="2147485055" r:id="rId11"/>
    <p:sldLayoutId id="2147485056" r:id="rId12"/>
    <p:sldLayoutId id="2147485057" r:id="rId13"/>
    <p:sldLayoutId id="2147485058" r:id="rId14"/>
    <p:sldLayoutId id="2147485059" r:id="rId15"/>
    <p:sldLayoutId id="214748506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75.png"/><Relationship Id="rId16" Type="http://schemas.openxmlformats.org/officeDocument/2006/relationships/image" Target="../media/image89.png"/><Relationship Id="rId1" Type="http://schemas.openxmlformats.org/officeDocument/2006/relationships/slideLayout" Target="../slideLayouts/slideLayout9.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emf"/><Relationship Id="rId9" Type="http://schemas.openxmlformats.org/officeDocument/2006/relationships/image" Target="../media/image82.png"/><Relationship Id="rId1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sv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5.png"/></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7.svg"/></Relationships>
</file>

<file path=ppt/slides/_rels/slide16.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png"/></Relationships>
</file>

<file path=ppt/slides/_rels/slide1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svg"/><Relationship Id="rId9" Type="http://schemas.openxmlformats.org/officeDocument/2006/relationships/image" Target="../media/image119.png"/></Relationships>
</file>

<file path=ppt/slides/_rels/slide18.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28.svg"/><Relationship Id="rId11" Type="http://schemas.openxmlformats.org/officeDocument/2006/relationships/image" Target="../media/image119.png"/><Relationship Id="rId5" Type="http://schemas.openxmlformats.org/officeDocument/2006/relationships/image" Target="../media/image127.png"/><Relationship Id="rId10" Type="http://schemas.openxmlformats.org/officeDocument/2006/relationships/image" Target="../media/image132.svg"/><Relationship Id="rId4" Type="http://schemas.openxmlformats.org/officeDocument/2006/relationships/image" Target="../media/image109.svg"/><Relationship Id="rId9" Type="http://schemas.openxmlformats.org/officeDocument/2006/relationships/image" Target="../media/image1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64.jpeg"/></Relationships>
</file>

<file path=ppt/slides/_rels/slide2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136.png"/><Relationship Id="rId7" Type="http://schemas.openxmlformats.org/officeDocument/2006/relationships/image" Target="../media/image140.emf"/><Relationship Id="rId12" Type="http://schemas.openxmlformats.org/officeDocument/2006/relationships/image" Target="../media/image145.emf"/><Relationship Id="rId17" Type="http://schemas.openxmlformats.org/officeDocument/2006/relationships/image" Target="../media/image150.emf"/><Relationship Id="rId2" Type="http://schemas.openxmlformats.org/officeDocument/2006/relationships/notesSlide" Target="../notesSlides/notesSlide17.xml"/><Relationship Id="rId16" Type="http://schemas.openxmlformats.org/officeDocument/2006/relationships/image" Target="../media/image149.svg"/><Relationship Id="rId1" Type="http://schemas.openxmlformats.org/officeDocument/2006/relationships/slideLayout" Target="../slideLayouts/slideLayout86.xml"/><Relationship Id="rId6" Type="http://schemas.openxmlformats.org/officeDocument/2006/relationships/image" Target="../media/image139.svg"/><Relationship Id="rId11" Type="http://schemas.openxmlformats.org/officeDocument/2006/relationships/image" Target="../media/image144.sv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19" Type="http://schemas.openxmlformats.org/officeDocument/2006/relationships/image" Target="../media/image152.svg"/><Relationship Id="rId4" Type="http://schemas.openxmlformats.org/officeDocument/2006/relationships/image" Target="../media/image137.svg"/><Relationship Id="rId9" Type="http://schemas.openxmlformats.org/officeDocument/2006/relationships/image" Target="../media/image142.svg"/><Relationship Id="rId14" Type="http://schemas.openxmlformats.org/officeDocument/2006/relationships/image" Target="../media/image147.svg"/></Relationships>
</file>

<file path=ppt/slides/_rels/slide24.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emf"/><Relationship Id="rId7" Type="http://schemas.openxmlformats.org/officeDocument/2006/relationships/image" Target="../media/image157.svg"/><Relationship Id="rId2" Type="http://schemas.openxmlformats.org/officeDocument/2006/relationships/notesSlide" Target="../notesSlides/notesSlide18.xml"/><Relationship Id="rId1" Type="http://schemas.openxmlformats.org/officeDocument/2006/relationships/slideLayout" Target="../slideLayouts/slideLayout72.xml"/><Relationship Id="rId6" Type="http://schemas.openxmlformats.org/officeDocument/2006/relationships/image" Target="../media/image156.png"/><Relationship Id="rId5" Type="http://schemas.openxmlformats.org/officeDocument/2006/relationships/image" Target="../media/image155.svg"/><Relationship Id="rId4" Type="http://schemas.openxmlformats.org/officeDocument/2006/relationships/image" Target="../media/image154.png"/></Relationships>
</file>

<file path=ppt/slides/_rels/slide25.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164.svg"/><Relationship Id="rId3" Type="http://schemas.openxmlformats.org/officeDocument/2006/relationships/image" Target="../media/image154.png"/><Relationship Id="rId7" Type="http://schemas.openxmlformats.org/officeDocument/2006/relationships/image" Target="../media/image161.png"/><Relationship Id="rId12" Type="http://schemas.openxmlformats.org/officeDocument/2006/relationships/image" Target="../media/image163.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160.svg"/><Relationship Id="rId11" Type="http://schemas.openxmlformats.org/officeDocument/2006/relationships/chart" Target="../charts/chart1.xml"/><Relationship Id="rId5" Type="http://schemas.openxmlformats.org/officeDocument/2006/relationships/image" Target="../media/image159.png"/><Relationship Id="rId15" Type="http://schemas.openxmlformats.org/officeDocument/2006/relationships/image" Target="../media/image166.svg"/><Relationship Id="rId10" Type="http://schemas.openxmlformats.org/officeDocument/2006/relationships/image" Target="../media/image109.svg"/><Relationship Id="rId4" Type="http://schemas.openxmlformats.org/officeDocument/2006/relationships/image" Target="../media/image155.svg"/><Relationship Id="rId9" Type="http://schemas.openxmlformats.org/officeDocument/2006/relationships/image" Target="../media/image108.png"/><Relationship Id="rId14" Type="http://schemas.openxmlformats.org/officeDocument/2006/relationships/image" Target="../media/image165.png"/></Relationships>
</file>

<file path=ppt/slides/_rels/slide2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57.svg"/><Relationship Id="rId3" Type="http://schemas.openxmlformats.org/officeDocument/2006/relationships/image" Target="../media/image167.emf"/><Relationship Id="rId7" Type="http://schemas.openxmlformats.org/officeDocument/2006/relationships/image" Target="../media/image171.png"/><Relationship Id="rId12" Type="http://schemas.openxmlformats.org/officeDocument/2006/relationships/image" Target="../media/image156.png"/><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image" Target="../media/image170.png"/><Relationship Id="rId11" Type="http://schemas.openxmlformats.org/officeDocument/2006/relationships/image" Target="../media/image139.svg"/><Relationship Id="rId5" Type="http://schemas.openxmlformats.org/officeDocument/2006/relationships/image" Target="../media/image169.emf"/><Relationship Id="rId10" Type="http://schemas.openxmlformats.org/officeDocument/2006/relationships/image" Target="../media/image138.png"/><Relationship Id="rId4" Type="http://schemas.openxmlformats.org/officeDocument/2006/relationships/image" Target="../media/image168.emf"/><Relationship Id="rId9" Type="http://schemas.openxmlformats.org/officeDocument/2006/relationships/image" Target="../media/image137.svg"/><Relationship Id="rId14" Type="http://schemas.openxmlformats.org/officeDocument/2006/relationships/image" Target="../media/image15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2.png"/></Relationships>
</file>

<file path=ppt/slides/_rels/slide2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156.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119.png"/><Relationship Id="rId5" Type="http://schemas.openxmlformats.org/officeDocument/2006/relationships/image" Target="../media/image135.png"/><Relationship Id="rId10" Type="http://schemas.openxmlformats.org/officeDocument/2006/relationships/image" Target="../media/image174.svg"/><Relationship Id="rId4" Type="http://schemas.openxmlformats.org/officeDocument/2006/relationships/image" Target="../media/image157.svg"/><Relationship Id="rId9" Type="http://schemas.openxmlformats.org/officeDocument/2006/relationships/image" Target="../media/image173.png"/></Relationships>
</file>

<file path=ppt/slides/_rels/slide2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2E962-0083-4470-A362-DFC6CEA22A1B}"/>
              </a:ext>
            </a:extLst>
          </p:cNvPr>
          <p:cNvSpPr>
            <a:spLocks noGrp="1"/>
          </p:cNvSpPr>
          <p:nvPr>
            <p:ph type="ctrTitle"/>
          </p:nvPr>
        </p:nvSpPr>
        <p:spPr>
          <a:xfrm>
            <a:off x="970908" y="1220919"/>
            <a:ext cx="5425781" cy="2387600"/>
          </a:xfrm>
        </p:spPr>
        <p:txBody>
          <a:bodyPr>
            <a:normAutofit/>
          </a:bodyPr>
          <a:lstStyle/>
          <a:p>
            <a:pPr algn="l"/>
            <a:r>
              <a:rPr lang="en-GB" sz="5400" b="1" dirty="0">
                <a:effectLst/>
                <a:latin typeface="Segoe UI Light" panose="020B0502040204020203" pitchFamily="34" charset="0"/>
                <a:ea typeface="Calibri" panose="020F0502020204030204" pitchFamily="34" charset="0"/>
                <a:cs typeface="Segoe UI Light" panose="020B0502040204020203" pitchFamily="34" charset="0"/>
              </a:rPr>
              <a:t>Introduce Azure to </a:t>
            </a:r>
            <a:r>
              <a:rPr lang="en-GB" sz="5400" b="1">
                <a:effectLst/>
                <a:latin typeface="Segoe UI Light" panose="020B0502040204020203" pitchFamily="34" charset="0"/>
                <a:ea typeface="Calibri" panose="020F0502020204030204" pitchFamily="34" charset="0"/>
                <a:cs typeface="Segoe UI Light" panose="020B0502040204020203" pitchFamily="34" charset="0"/>
              </a:rPr>
              <a:t>your environment</a:t>
            </a:r>
            <a:endParaRPr lang="en-GB" sz="5400" b="1" dirty="0">
              <a:latin typeface="Segoe UI Light" panose="020B0502040204020203" pitchFamily="34" charset="0"/>
              <a:cs typeface="Segoe UI Light" panose="020B0502040204020203" pitchFamily="34" charset="0"/>
            </a:endParaRPr>
          </a:p>
        </p:txBody>
      </p:sp>
      <p:sp>
        <p:nvSpPr>
          <p:cNvPr id="3" name="Subtitle 2">
            <a:extLst>
              <a:ext uri="{FF2B5EF4-FFF2-40B4-BE49-F238E27FC236}">
                <a16:creationId xmlns:a16="http://schemas.microsoft.com/office/drawing/2014/main" id="{260FC619-9E24-4F0C-937C-E99B812BD3D2}"/>
              </a:ext>
            </a:extLst>
          </p:cNvPr>
          <p:cNvSpPr>
            <a:spLocks noGrp="1"/>
          </p:cNvSpPr>
          <p:nvPr>
            <p:ph type="subTitle" idx="1"/>
          </p:nvPr>
        </p:nvSpPr>
        <p:spPr>
          <a:xfrm>
            <a:off x="970908" y="3700594"/>
            <a:ext cx="5425781" cy="2592630"/>
          </a:xfrm>
        </p:spPr>
        <p:txBody>
          <a:bodyPr>
            <a:normAutofit lnSpcReduction="10000"/>
          </a:bodyPr>
          <a:lstStyle/>
          <a:p>
            <a:pPr algn="l"/>
            <a:r>
              <a:rPr lang="en-GB">
                <a:latin typeface="Segoe UI Light" panose="020B0502040204020203" pitchFamily="34" charset="0"/>
                <a:cs typeface="Segoe UI Light" panose="020B0502040204020203" pitchFamily="34" charset="0"/>
              </a:rPr>
              <a:t>Sarah Lean</a:t>
            </a:r>
          </a:p>
          <a:p>
            <a:pPr algn="l"/>
            <a:r>
              <a:rPr lang="en-GB">
                <a:latin typeface="Segoe UI Light" panose="020B0502040204020203" pitchFamily="34" charset="0"/>
                <a:cs typeface="Segoe UI Light" panose="020B0502040204020203" pitchFamily="34" charset="0"/>
              </a:rPr>
              <a:t>Senior Cloud Advocate</a:t>
            </a:r>
          </a:p>
          <a:p>
            <a:pPr algn="l"/>
            <a:r>
              <a:rPr lang="en-GB">
                <a:latin typeface="Segoe UI Light" panose="020B0502040204020203" pitchFamily="34" charset="0"/>
                <a:cs typeface="Segoe UI Light" panose="020B0502040204020203" pitchFamily="34" charset="0"/>
              </a:rPr>
              <a:t>Microsoft</a:t>
            </a:r>
          </a:p>
          <a:p>
            <a:pPr algn="l"/>
            <a:endParaRPr lang="en-GB">
              <a:latin typeface="Segoe UI Light" panose="020B0502040204020203" pitchFamily="34" charset="0"/>
              <a:cs typeface="Segoe UI Light" panose="020B0502040204020203" pitchFamily="34" charset="0"/>
            </a:endParaRPr>
          </a:p>
          <a:p>
            <a:pPr algn="l"/>
            <a:r>
              <a:rPr lang="en-GB">
                <a:latin typeface="Segoe UI Light" panose="020B0502040204020203" pitchFamily="34" charset="0"/>
                <a:cs typeface="Segoe UI Light" panose="020B0502040204020203" pitchFamily="34" charset="0"/>
              </a:rPr>
              <a:t>@Techielass</a:t>
            </a:r>
          </a:p>
          <a:p>
            <a:pPr algn="l"/>
            <a:r>
              <a:rPr lang="en-GB">
                <a:latin typeface="Segoe UI Light" panose="020B0502040204020203" pitchFamily="34" charset="0"/>
                <a:cs typeface="Segoe UI Light" panose="020B0502040204020203" pitchFamily="34" charset="0"/>
              </a:rPr>
              <a:t>www.techielass.com</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080D7284-38EC-4B50-AFB0-03661F780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621" y="5222500"/>
            <a:ext cx="2520095" cy="2141447"/>
          </a:xfrm>
          <a:prstGeom prst="rect">
            <a:avLst/>
          </a:prstGeom>
        </p:spPr>
      </p:pic>
    </p:spTree>
    <p:extLst>
      <p:ext uri="{BB962C8B-B14F-4D97-AF65-F5344CB8AC3E}">
        <p14:creationId xmlns:p14="http://schemas.microsoft.com/office/powerpoint/2010/main" val="3702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2854" y="676072"/>
            <a:ext cx="4364737" cy="648510"/>
          </a:xfrm>
          <a:prstGeom prst="rect">
            <a:avLst/>
          </a:prstGeom>
        </p:spPr>
        <p:txBody>
          <a:bodyPr wrap="square" anchor="b">
            <a:noAutofit/>
          </a:bodyPr>
          <a:lstStyle/>
          <a:p>
            <a:br>
              <a:rPr lang="en-US" dirty="0"/>
            </a:br>
            <a:r>
              <a:rPr lang="en-US" b="1" dirty="0"/>
              <a:t>Windows Admin Center</a:t>
            </a:r>
          </a:p>
        </p:txBody>
      </p:sp>
      <p:sp>
        <p:nvSpPr>
          <p:cNvPr id="6" name="Text Placeholder 5"/>
          <p:cNvSpPr>
            <a:spLocks noGrp="1"/>
          </p:cNvSpPr>
          <p:nvPr>
            <p:ph type="body" sz="quarter" idx="10"/>
          </p:nvPr>
        </p:nvSpPr>
        <p:spPr>
          <a:xfrm>
            <a:off x="805166" y="2711307"/>
            <a:ext cx="4162425" cy="1632094"/>
          </a:xfrm>
          <a:prstGeom prst="rect">
            <a:avLst/>
          </a:prstGeom>
        </p:spPr>
        <p:txBody>
          <a:bodyPr wrap="square">
            <a:normAutofit/>
          </a:bodyPr>
          <a:lstStyle/>
          <a:p>
            <a:pPr>
              <a:spcAft>
                <a:spcPts val="1200"/>
              </a:spcAft>
            </a:pPr>
            <a:r>
              <a:rPr lang="en-US" dirty="0"/>
              <a:t>Modern Server Management</a:t>
            </a:r>
          </a:p>
          <a:p>
            <a:pPr>
              <a:spcAft>
                <a:spcPts val="1200"/>
              </a:spcAft>
            </a:pPr>
            <a:r>
              <a:rPr lang="en-US" dirty="0"/>
              <a:t>Simply Server Management</a:t>
            </a:r>
          </a:p>
          <a:p>
            <a:pPr>
              <a:spcAft>
                <a:spcPts val="1200"/>
              </a:spcAft>
            </a:pPr>
            <a:r>
              <a:rPr lang="en-US" dirty="0"/>
              <a:t>Operate Hybrid Seamlessly</a:t>
            </a:r>
          </a:p>
        </p:txBody>
      </p:sp>
      <p:pic>
        <p:nvPicPr>
          <p:cNvPr id="3" name="Picture 2" descr="A bridge over a body of water&#10;&#10;Description automatically generated">
            <a:extLst>
              <a:ext uri="{FF2B5EF4-FFF2-40B4-BE49-F238E27FC236}">
                <a16:creationId xmlns:a16="http://schemas.microsoft.com/office/drawing/2014/main" id="{B688392C-4E13-48ED-AFAB-9F979250375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96000" y="0"/>
            <a:ext cx="6113088" cy="6509982"/>
          </a:xfrm>
          <a:prstGeom prst="rect">
            <a:avLst/>
          </a:prstGeom>
        </p:spPr>
      </p:pic>
    </p:spTree>
    <p:extLst>
      <p:ext uri="{BB962C8B-B14F-4D97-AF65-F5344CB8AC3E}">
        <p14:creationId xmlns:p14="http://schemas.microsoft.com/office/powerpoint/2010/main" val="193371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AC27CF-2D05-47AF-9029-01F5118DF0E3}"/>
              </a:ext>
            </a:extLst>
          </p:cNvPr>
          <p:cNvSpPr>
            <a:spLocks noGrp="1"/>
          </p:cNvSpPr>
          <p:nvPr>
            <p:ph type="title"/>
          </p:nvPr>
        </p:nvSpPr>
        <p:spPr>
          <a:xfrm>
            <a:off x="455995" y="220378"/>
            <a:ext cx="11306469" cy="420051"/>
          </a:xfrm>
        </p:spPr>
        <p:txBody>
          <a:bodyPr/>
          <a:lstStyle/>
          <a:p>
            <a:r>
              <a:rPr lang="en-US" sz="3600" b="1" spc="-49" dirty="0">
                <a:gradFill>
                  <a:gsLst>
                    <a:gs pos="1250">
                      <a:schemeClr val="tx1"/>
                    </a:gs>
                    <a:gs pos="100000">
                      <a:schemeClr val="tx1"/>
                    </a:gs>
                  </a:gsLst>
                  <a:lin ang="5400000" scaled="0"/>
                </a:gradFill>
                <a:cs typeface="Segoe UI Semilight" panose="020B0402040204020203" pitchFamily="34" charset="0"/>
              </a:rPr>
              <a:t>Server management reimagined</a:t>
            </a:r>
          </a:p>
        </p:txBody>
      </p:sp>
      <p:sp>
        <p:nvSpPr>
          <p:cNvPr id="4" name="TextBox 3">
            <a:extLst>
              <a:ext uri="{FF2B5EF4-FFF2-40B4-BE49-F238E27FC236}">
                <a16:creationId xmlns:a16="http://schemas.microsoft.com/office/drawing/2014/main" id="{EB810C23-F124-48E6-A830-45E1BBC48946}"/>
              </a:ext>
            </a:extLst>
          </p:cNvPr>
          <p:cNvSpPr txBox="1"/>
          <p:nvPr/>
        </p:nvSpPr>
        <p:spPr>
          <a:xfrm>
            <a:off x="3760028" y="2927620"/>
            <a:ext cx="2133600" cy="162506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Streamline everyday tasks on premises</a:t>
            </a:r>
          </a:p>
        </p:txBody>
      </p:sp>
      <p:sp>
        <p:nvSpPr>
          <p:cNvPr id="9" name="TextBox 8">
            <a:extLst>
              <a:ext uri="{FF2B5EF4-FFF2-40B4-BE49-F238E27FC236}">
                <a16:creationId xmlns:a16="http://schemas.microsoft.com/office/drawing/2014/main" id="{A6551224-EA0F-4C1B-A5A7-2F7D31AFFC4F}"/>
              </a:ext>
            </a:extLst>
          </p:cNvPr>
          <p:cNvSpPr txBox="1"/>
          <p:nvPr/>
        </p:nvSpPr>
        <p:spPr>
          <a:xfrm>
            <a:off x="5937250" y="3260019"/>
            <a:ext cx="2133600"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Add hybrid capabilities</a:t>
            </a:r>
          </a:p>
        </p:txBody>
      </p:sp>
      <p:sp>
        <p:nvSpPr>
          <p:cNvPr id="5" name="Oval 4">
            <a:extLst>
              <a:ext uri="{FF2B5EF4-FFF2-40B4-BE49-F238E27FC236}">
                <a16:creationId xmlns:a16="http://schemas.microsoft.com/office/drawing/2014/main" id="{32BDC447-1105-4C76-83C5-D46B60D4A818}"/>
              </a:ext>
              <a:ext uri="{C183D7F6-B498-43B3-948B-1728B52AA6E4}">
                <adec:decorative xmlns:adec="http://schemas.microsoft.com/office/drawing/2017/decorative" val="1"/>
              </a:ext>
            </a:extLst>
          </p:cNvPr>
          <p:cNvSpPr/>
          <p:nvPr/>
        </p:nvSpPr>
        <p:spPr bwMode="auto">
          <a:xfrm>
            <a:off x="3601278"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745A7EE-E0B4-4496-96B1-F3CC41982FFD}"/>
              </a:ext>
              <a:ext uri="{C183D7F6-B498-43B3-948B-1728B52AA6E4}">
                <adec:decorative xmlns:adec="http://schemas.microsoft.com/office/drawing/2017/decorative" val="1"/>
              </a:ext>
            </a:extLst>
          </p:cNvPr>
          <p:cNvSpPr/>
          <p:nvPr/>
        </p:nvSpPr>
        <p:spPr bwMode="auto">
          <a:xfrm>
            <a:off x="5778500"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9AEC59B5-756C-4560-9640-347E7859C311}"/>
              </a:ext>
              <a:ext uri="{C183D7F6-B498-43B3-948B-1728B52AA6E4}">
                <adec:decorative xmlns:adec="http://schemas.microsoft.com/office/drawing/2017/decorative" val="1"/>
              </a:ext>
            </a:extLst>
          </p:cNvPr>
          <p:cNvGrpSpPr/>
          <p:nvPr/>
        </p:nvGrpSpPr>
        <p:grpSpPr>
          <a:xfrm>
            <a:off x="2603500" y="1676400"/>
            <a:ext cx="1671548" cy="4352328"/>
            <a:chOff x="2603500" y="1676400"/>
            <a:chExt cx="1671548" cy="4352328"/>
          </a:xfrm>
        </p:grpSpPr>
        <p:cxnSp>
          <p:nvCxnSpPr>
            <p:cNvPr id="8" name="Straight Connector 7">
              <a:extLst>
                <a:ext uri="{FF2B5EF4-FFF2-40B4-BE49-F238E27FC236}">
                  <a16:creationId xmlns:a16="http://schemas.microsoft.com/office/drawing/2014/main" id="{05721FD9-940F-4651-B91C-E4C10479C2F7}"/>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812BB26E-E780-4E15-98D2-B619DCF8339E}"/>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1147DF11-F0B4-414B-8D3F-C19A9693A810}"/>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6EBE80D6-8257-41A6-97EB-05515F5E7B66}"/>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14C6789E-70BB-4275-B130-296B3B14EA14}"/>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FB9E4B20-0D5F-4435-8D3A-5B3D444A13C0}"/>
              </a:ext>
              <a:ext uri="{C183D7F6-B498-43B3-948B-1728B52AA6E4}">
                <adec:decorative xmlns:adec="http://schemas.microsoft.com/office/drawing/2017/decorative" val="1"/>
              </a:ext>
            </a:extLst>
          </p:cNvPr>
          <p:cNvGrpSpPr/>
          <p:nvPr/>
        </p:nvGrpSpPr>
        <p:grpSpPr>
          <a:xfrm rot="10800000">
            <a:off x="7589078" y="1424301"/>
            <a:ext cx="1671548" cy="4352328"/>
            <a:chOff x="2603500" y="1676400"/>
            <a:chExt cx="1671548" cy="4352328"/>
          </a:xfrm>
        </p:grpSpPr>
        <p:cxnSp>
          <p:nvCxnSpPr>
            <p:cNvPr id="25" name="Straight Connector 24">
              <a:extLst>
                <a:ext uri="{FF2B5EF4-FFF2-40B4-BE49-F238E27FC236}">
                  <a16:creationId xmlns:a16="http://schemas.microsoft.com/office/drawing/2014/main" id="{E0FC2BB5-F4E7-43F9-8CFC-1415809DB66F}"/>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A91EF000-85F5-45EE-BA6D-310A16927ACC}"/>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5892F97D-2C7D-4B26-9489-1EFE87FB675E}"/>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8" name="Straight Connector 27">
              <a:extLst>
                <a:ext uri="{FF2B5EF4-FFF2-40B4-BE49-F238E27FC236}">
                  <a16:creationId xmlns:a16="http://schemas.microsoft.com/office/drawing/2014/main" id="{98089B88-5278-4D88-980B-B5C1E3B2F7EB}"/>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563F1B4E-A280-4C8D-A014-20C477092E63}"/>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0" name="TextBox 29">
            <a:extLst>
              <a:ext uri="{FF2B5EF4-FFF2-40B4-BE49-F238E27FC236}">
                <a16:creationId xmlns:a16="http://schemas.microsoft.com/office/drawing/2014/main" id="{CEE3DB80-C876-4C29-AE7D-A99332866BF8}"/>
              </a:ext>
            </a:extLst>
          </p:cNvPr>
          <p:cNvSpPr txBox="1"/>
          <p:nvPr/>
        </p:nvSpPr>
        <p:spPr>
          <a:xfrm>
            <a:off x="769256" y="1274366"/>
            <a:ext cx="2525269" cy="877163"/>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systems, including multiple versions of Windows Server</a:t>
            </a:r>
          </a:p>
        </p:txBody>
      </p:sp>
      <p:sp>
        <p:nvSpPr>
          <p:cNvPr id="31" name="TextBox 30">
            <a:extLst>
              <a:ext uri="{FF2B5EF4-FFF2-40B4-BE49-F238E27FC236}">
                <a16:creationId xmlns:a16="http://schemas.microsoft.com/office/drawing/2014/main" id="{252F950D-FC96-4D54-83EC-56D88F2AA09E}"/>
              </a:ext>
            </a:extLst>
          </p:cNvPr>
          <p:cNvSpPr txBox="1"/>
          <p:nvPr/>
        </p:nvSpPr>
        <p:spPr>
          <a:xfrm>
            <a:off x="1174079" y="2390406"/>
            <a:ext cx="1603631"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Apply updates</a:t>
            </a:r>
          </a:p>
        </p:txBody>
      </p:sp>
      <p:sp>
        <p:nvSpPr>
          <p:cNvPr id="32" name="TextBox 31">
            <a:extLst>
              <a:ext uri="{FF2B5EF4-FFF2-40B4-BE49-F238E27FC236}">
                <a16:creationId xmlns:a16="http://schemas.microsoft.com/office/drawing/2014/main" id="{7D20B3B4-4FC6-444D-8873-6EA3A4BBE7FD}"/>
              </a:ext>
            </a:extLst>
          </p:cNvPr>
          <p:cNvSpPr txBox="1"/>
          <p:nvPr/>
        </p:nvSpPr>
        <p:spPr>
          <a:xfrm>
            <a:off x="983245" y="3455444"/>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 server performance</a:t>
            </a:r>
          </a:p>
        </p:txBody>
      </p:sp>
      <p:sp>
        <p:nvSpPr>
          <p:cNvPr id="33" name="TextBox 32">
            <a:extLst>
              <a:ext uri="{FF2B5EF4-FFF2-40B4-BE49-F238E27FC236}">
                <a16:creationId xmlns:a16="http://schemas.microsoft.com/office/drawing/2014/main" id="{F4478C7E-B45C-472E-9ECE-C4AF73F3FFC4}"/>
              </a:ext>
            </a:extLst>
          </p:cNvPr>
          <p:cNvSpPr txBox="1"/>
          <p:nvPr/>
        </p:nvSpPr>
        <p:spPr>
          <a:xfrm>
            <a:off x="1174078" y="4802997"/>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Predict capacity needs</a:t>
            </a:r>
          </a:p>
        </p:txBody>
      </p:sp>
      <p:sp>
        <p:nvSpPr>
          <p:cNvPr id="34" name="TextBox 33">
            <a:extLst>
              <a:ext uri="{FF2B5EF4-FFF2-40B4-BE49-F238E27FC236}">
                <a16:creationId xmlns:a16="http://schemas.microsoft.com/office/drawing/2014/main" id="{681269E1-6420-4E28-8827-2B342D2B4874}"/>
              </a:ext>
            </a:extLst>
          </p:cNvPr>
          <p:cNvSpPr txBox="1"/>
          <p:nvPr/>
        </p:nvSpPr>
        <p:spPr>
          <a:xfrm>
            <a:off x="1658573" y="5628942"/>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Resolve server issues</a:t>
            </a:r>
          </a:p>
        </p:txBody>
      </p:sp>
      <p:sp>
        <p:nvSpPr>
          <p:cNvPr id="36" name="TextBox 35">
            <a:extLst>
              <a:ext uri="{FF2B5EF4-FFF2-40B4-BE49-F238E27FC236}">
                <a16:creationId xmlns:a16="http://schemas.microsoft.com/office/drawing/2014/main" id="{04B44735-179E-408D-8012-9909F19ED828}"/>
              </a:ext>
            </a:extLst>
          </p:cNvPr>
          <p:cNvSpPr txBox="1"/>
          <p:nvPr/>
        </p:nvSpPr>
        <p:spPr>
          <a:xfrm>
            <a:off x="8550826" y="115140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Bolster network security</a:t>
            </a:r>
          </a:p>
        </p:txBody>
      </p:sp>
      <p:sp>
        <p:nvSpPr>
          <p:cNvPr id="37" name="TextBox 36">
            <a:extLst>
              <a:ext uri="{FF2B5EF4-FFF2-40B4-BE49-F238E27FC236}">
                <a16:creationId xmlns:a16="http://schemas.microsoft.com/office/drawing/2014/main" id="{5F34B1C1-7631-4E65-BF0F-F6298FBC75A4}"/>
              </a:ext>
            </a:extLst>
          </p:cNvPr>
          <p:cNvSpPr txBox="1"/>
          <p:nvPr/>
        </p:nvSpPr>
        <p:spPr>
          <a:xfrm>
            <a:off x="9019326" y="2131850"/>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Keep local files in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sync with the cloud</a:t>
            </a:r>
          </a:p>
        </p:txBody>
      </p:sp>
      <p:sp>
        <p:nvSpPr>
          <p:cNvPr id="38" name="TextBox 37">
            <a:extLst>
              <a:ext uri="{FF2B5EF4-FFF2-40B4-BE49-F238E27FC236}">
                <a16:creationId xmlns:a16="http://schemas.microsoft.com/office/drawing/2014/main" id="{DDB7F7DB-B20A-4D49-BF06-A20718401CA5}"/>
              </a:ext>
            </a:extLst>
          </p:cNvPr>
          <p:cNvSpPr txBox="1"/>
          <p:nvPr/>
        </p:nvSpPr>
        <p:spPr>
          <a:xfrm>
            <a:off x="9260626" y="342732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Back up servers</a:t>
            </a:r>
          </a:p>
        </p:txBody>
      </p:sp>
      <p:sp>
        <p:nvSpPr>
          <p:cNvPr id="39" name="TextBox 38">
            <a:extLst>
              <a:ext uri="{FF2B5EF4-FFF2-40B4-BE49-F238E27FC236}">
                <a16:creationId xmlns:a16="http://schemas.microsoft.com/office/drawing/2014/main" id="{DF1D0686-5F9C-4E95-9AA8-F8FEAA6BD509}"/>
              </a:ext>
            </a:extLst>
          </p:cNvPr>
          <p:cNvSpPr txBox="1"/>
          <p:nvPr/>
        </p:nvSpPr>
        <p:spPr>
          <a:xfrm>
            <a:off x="9037095" y="454394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Protect servers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intelligently</a:t>
            </a:r>
          </a:p>
        </p:txBody>
      </p:sp>
      <p:sp>
        <p:nvSpPr>
          <p:cNvPr id="40" name="TextBox 39">
            <a:extLst>
              <a:ext uri="{FF2B5EF4-FFF2-40B4-BE49-F238E27FC236}">
                <a16:creationId xmlns:a16="http://schemas.microsoft.com/office/drawing/2014/main" id="{8C31C2DA-AA43-459D-8944-7F6CFBBE1CE6}"/>
              </a:ext>
            </a:extLst>
          </p:cNvPr>
          <p:cNvSpPr txBox="1"/>
          <p:nvPr/>
        </p:nvSpPr>
        <p:spPr>
          <a:xfrm>
            <a:off x="8596007" y="558059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Maximize performance, availability</a:t>
            </a:r>
          </a:p>
        </p:txBody>
      </p:sp>
      <p:grpSp>
        <p:nvGrpSpPr>
          <p:cNvPr id="41" name="download" descr=" download">
            <a:extLst>
              <a:ext uri="{FF2B5EF4-FFF2-40B4-BE49-F238E27FC236}">
                <a16:creationId xmlns:a16="http://schemas.microsoft.com/office/drawing/2014/main" id="{9603512A-6225-4777-BE95-3BB23C4BA3B6}"/>
              </a:ext>
            </a:extLst>
          </p:cNvPr>
          <p:cNvGrpSpPr>
            <a:grpSpLocks noChangeAspect="1"/>
          </p:cNvGrpSpPr>
          <p:nvPr/>
        </p:nvGrpSpPr>
        <p:grpSpPr bwMode="auto">
          <a:xfrm>
            <a:off x="951020" y="2423596"/>
            <a:ext cx="351738" cy="407276"/>
            <a:chOff x="445" y="770"/>
            <a:chExt cx="266" cy="308"/>
          </a:xfrm>
        </p:grpSpPr>
        <p:sp>
          <p:nvSpPr>
            <p:cNvPr id="42" name="Freeform 5">
              <a:extLst>
                <a:ext uri="{FF2B5EF4-FFF2-40B4-BE49-F238E27FC236}">
                  <a16:creationId xmlns:a16="http://schemas.microsoft.com/office/drawing/2014/main" id="{15A4C7BB-56B1-41C8-9946-D73E274BAFFF}"/>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6">
              <a:extLst>
                <a:ext uri="{FF2B5EF4-FFF2-40B4-BE49-F238E27FC236}">
                  <a16:creationId xmlns:a16="http://schemas.microsoft.com/office/drawing/2014/main" id="{D1C52B70-A32D-444E-B7E0-B792739DB0B4}"/>
                </a:ext>
              </a:extLst>
            </p:cNvPr>
            <p:cNvSpPr>
              <a:spLocks noChangeArrowheads="1"/>
            </p:cNvSpPr>
            <p:nvPr/>
          </p:nvSpPr>
          <p:spPr bwMode="auto">
            <a:xfrm>
              <a:off x="445" y="1044"/>
              <a:ext cx="266" cy="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server" descr="server">
            <a:extLst>
              <a:ext uri="{FF2B5EF4-FFF2-40B4-BE49-F238E27FC236}">
                <a16:creationId xmlns:a16="http://schemas.microsoft.com/office/drawing/2014/main" id="{8AF2167D-BBEE-496F-BF35-6FC1D6A788EE}"/>
              </a:ext>
            </a:extLst>
          </p:cNvPr>
          <p:cNvGrpSpPr/>
          <p:nvPr/>
        </p:nvGrpSpPr>
        <p:grpSpPr>
          <a:xfrm>
            <a:off x="10578348" y="4592197"/>
            <a:ext cx="261778" cy="451476"/>
            <a:chOff x="789783" y="2138184"/>
            <a:chExt cx="261778" cy="451476"/>
          </a:xfrm>
        </p:grpSpPr>
        <p:sp>
          <p:nvSpPr>
            <p:cNvPr id="45" name="Rectangle 44">
              <a:extLst>
                <a:ext uri="{FF2B5EF4-FFF2-40B4-BE49-F238E27FC236}">
                  <a16:creationId xmlns:a16="http://schemas.microsoft.com/office/drawing/2014/main" id="{C383E4F0-DC9A-48D8-9A2C-4A1C65047A69}"/>
                </a:ext>
              </a:extLst>
            </p:cNvPr>
            <p:cNvSpPr/>
            <p:nvPr/>
          </p:nvSpPr>
          <p:spPr bwMode="auto">
            <a:xfrm>
              <a:off x="789783" y="2138184"/>
              <a:ext cx="261778" cy="451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D200A78-4007-454D-88F0-A3F160A8532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5428F5B5-41FB-472D-9029-63E97139099E}"/>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FA2D525-A840-4575-AF6E-8C0200CAF650}"/>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descr=" speed">
            <a:extLst>
              <a:ext uri="{FF2B5EF4-FFF2-40B4-BE49-F238E27FC236}">
                <a16:creationId xmlns:a16="http://schemas.microsoft.com/office/drawing/2014/main" id="{F3A0E371-CDBA-4604-B694-55E004BB5361}"/>
              </a:ext>
            </a:extLst>
          </p:cNvPr>
          <p:cNvGrpSpPr/>
          <p:nvPr/>
        </p:nvGrpSpPr>
        <p:grpSpPr>
          <a:xfrm>
            <a:off x="620416" y="3653098"/>
            <a:ext cx="446384" cy="370548"/>
            <a:chOff x="611409" y="3977058"/>
            <a:chExt cx="510119" cy="423457"/>
          </a:xfrm>
        </p:grpSpPr>
        <p:grpSp>
          <p:nvGrpSpPr>
            <p:cNvPr id="50" name="Group 49">
              <a:extLst>
                <a:ext uri="{FF2B5EF4-FFF2-40B4-BE49-F238E27FC236}">
                  <a16:creationId xmlns:a16="http://schemas.microsoft.com/office/drawing/2014/main" id="{F22399F0-5E2A-4FA8-B862-66389EC2EBBA}"/>
                </a:ext>
              </a:extLst>
            </p:cNvPr>
            <p:cNvGrpSpPr/>
            <p:nvPr/>
          </p:nvGrpSpPr>
          <p:grpSpPr>
            <a:xfrm rot="20400479">
              <a:off x="611409" y="3977058"/>
              <a:ext cx="510119" cy="423457"/>
              <a:chOff x="7804106" y="6721095"/>
              <a:chExt cx="411163" cy="341312"/>
            </a:xfrm>
          </p:grpSpPr>
          <p:sp>
            <p:nvSpPr>
              <p:cNvPr id="52" name="Freeform 12">
                <a:extLst>
                  <a:ext uri="{FF2B5EF4-FFF2-40B4-BE49-F238E27FC236}">
                    <a16:creationId xmlns:a16="http://schemas.microsoft.com/office/drawing/2014/main" id="{E0B16EF4-7452-41E9-92B8-4FC38FCA7DB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3">
                <a:extLst>
                  <a:ext uri="{FF2B5EF4-FFF2-40B4-BE49-F238E27FC236}">
                    <a16:creationId xmlns:a16="http://schemas.microsoft.com/office/drawing/2014/main" id="{18CDE4B3-F76D-4B21-A439-0D85B3DCDBA9}"/>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4">
                <a:extLst>
                  <a:ext uri="{FF2B5EF4-FFF2-40B4-BE49-F238E27FC236}">
                    <a16:creationId xmlns:a16="http://schemas.microsoft.com/office/drawing/2014/main" id="{DBD36E8F-F83D-401E-A0CE-F05A5B884701}"/>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5">
                <a:extLst>
                  <a:ext uri="{FF2B5EF4-FFF2-40B4-BE49-F238E27FC236}">
                    <a16:creationId xmlns:a16="http://schemas.microsoft.com/office/drawing/2014/main" id="{C1E4A9D9-DFD8-42D5-BCF8-40C9459D076E}"/>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6">
                <a:extLst>
                  <a:ext uri="{FF2B5EF4-FFF2-40B4-BE49-F238E27FC236}">
                    <a16:creationId xmlns:a16="http://schemas.microsoft.com/office/drawing/2014/main" id="{62FCBCE8-8411-4D63-BA02-E02980ED65A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Freeform 21">
              <a:extLst>
                <a:ext uri="{FF2B5EF4-FFF2-40B4-BE49-F238E27FC236}">
                  <a16:creationId xmlns:a16="http://schemas.microsoft.com/office/drawing/2014/main" id="{BF3F7A43-7C14-43A8-A398-93B3004B1823}"/>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7" name="backup" descr="backup, recovery">
            <a:extLst>
              <a:ext uri="{FF2B5EF4-FFF2-40B4-BE49-F238E27FC236}">
                <a16:creationId xmlns:a16="http://schemas.microsoft.com/office/drawing/2014/main" id="{2B1F7526-8843-4285-8204-26B6237AE3A1}"/>
              </a:ext>
            </a:extLst>
          </p:cNvPr>
          <p:cNvGrpSpPr/>
          <p:nvPr/>
        </p:nvGrpSpPr>
        <p:grpSpPr>
          <a:xfrm>
            <a:off x="10779456" y="3498952"/>
            <a:ext cx="341820" cy="341816"/>
            <a:chOff x="11091691" y="3124201"/>
            <a:chExt cx="341820" cy="341816"/>
          </a:xfrm>
        </p:grpSpPr>
        <p:sp>
          <p:nvSpPr>
            <p:cNvPr id="58" name="Freeform: Shape 57">
              <a:extLst>
                <a:ext uri="{FF2B5EF4-FFF2-40B4-BE49-F238E27FC236}">
                  <a16:creationId xmlns:a16="http://schemas.microsoft.com/office/drawing/2014/main" id="{11C04ECF-BD9D-4C4C-B14D-7F30A100E38E}"/>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571271B-D64B-418A-906A-D4080D9FB6B4}"/>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2EF502B-74C0-411F-BE0F-2D6D20416DB0}"/>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A049782-ADEE-4B79-8952-C6BD895A4569}"/>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F194349-17EC-4914-9D92-263841E53257}"/>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96EB20-5DAF-41BA-A376-52F1F9F4175A}"/>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5DBFF6F-4D92-4969-9FFE-8A57FBF5CB89}"/>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F52CAD7-C2E8-482E-BD5B-0ABBF57B455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aphic 106" descr="calendar, events">
            <a:extLst>
              <a:ext uri="{FF2B5EF4-FFF2-40B4-BE49-F238E27FC236}">
                <a16:creationId xmlns:a16="http://schemas.microsoft.com/office/drawing/2014/main" id="{44072093-E30F-4F75-9EA1-6069918BAD33}"/>
              </a:ext>
            </a:extLst>
          </p:cNvPr>
          <p:cNvGrpSpPr/>
          <p:nvPr/>
        </p:nvGrpSpPr>
        <p:grpSpPr>
          <a:xfrm>
            <a:off x="10745159" y="5641912"/>
            <a:ext cx="455074" cy="455072"/>
            <a:chOff x="3471062" y="3907483"/>
            <a:chExt cx="503947" cy="503947"/>
          </a:xfrm>
        </p:grpSpPr>
        <p:sp>
          <p:nvSpPr>
            <p:cNvPr id="67" name="Freeform: Shape 66">
              <a:extLst>
                <a:ext uri="{FF2B5EF4-FFF2-40B4-BE49-F238E27FC236}">
                  <a16:creationId xmlns:a16="http://schemas.microsoft.com/office/drawing/2014/main" id="{CD122C93-7FED-4890-9050-6D947FF4DCC4}"/>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E82932F-2890-4B32-B86C-B2933C60ACCD}"/>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336B90B-A85A-433A-947A-A191C8D0DEB5}"/>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5B0977D-56C1-4D0B-8203-6C01F10F963B}"/>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BEB2855-92A0-4D24-9A71-962AB44A9062}"/>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B999F1A-3C6F-4200-9FEC-C05C0308D0BA}"/>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B473C2F-6698-41E2-9151-E671042AF74C}"/>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D7F80F0-1E9C-43CE-9E22-499309533BE1}"/>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C7367D8-7073-4C93-BD7B-6DC24BF859A6}"/>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DE2A7C9-F0F1-473E-B1B0-B86891086636}"/>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6DE606-14CD-4BBB-822B-0C1992C47E22}"/>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4" descr="data">
            <a:extLst>
              <a:ext uri="{FF2B5EF4-FFF2-40B4-BE49-F238E27FC236}">
                <a16:creationId xmlns:a16="http://schemas.microsoft.com/office/drawing/2014/main" id="{9A484876-62B4-496B-8DF7-538AC4B048DE}"/>
              </a:ext>
            </a:extLst>
          </p:cNvPr>
          <p:cNvGrpSpPr>
            <a:grpSpLocks noChangeAspect="1"/>
          </p:cNvGrpSpPr>
          <p:nvPr/>
        </p:nvGrpSpPr>
        <p:grpSpPr bwMode="auto">
          <a:xfrm>
            <a:off x="838267" y="4878219"/>
            <a:ext cx="424442" cy="366750"/>
            <a:chOff x="1048" y="787"/>
            <a:chExt cx="309" cy="267"/>
          </a:xfrm>
        </p:grpSpPr>
        <p:sp>
          <p:nvSpPr>
            <p:cNvPr id="79" name="Rectangle 5">
              <a:extLst>
                <a:ext uri="{FF2B5EF4-FFF2-40B4-BE49-F238E27FC236}">
                  <a16:creationId xmlns:a16="http://schemas.microsoft.com/office/drawing/2014/main" id="{98DF79E0-D581-4AD0-99A2-69101E92A1D5}"/>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6">
              <a:extLst>
                <a:ext uri="{FF2B5EF4-FFF2-40B4-BE49-F238E27FC236}">
                  <a16:creationId xmlns:a16="http://schemas.microsoft.com/office/drawing/2014/main" id="{EBBD1E5D-9165-4108-ABEC-FFE2DCA982EE}"/>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7">
              <a:extLst>
                <a:ext uri="{FF2B5EF4-FFF2-40B4-BE49-F238E27FC236}">
                  <a16:creationId xmlns:a16="http://schemas.microsoft.com/office/drawing/2014/main" id="{B5F3942D-5DAA-4F91-8E20-C5C27E12EFC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
              <a:extLst>
                <a:ext uri="{FF2B5EF4-FFF2-40B4-BE49-F238E27FC236}">
                  <a16:creationId xmlns:a16="http://schemas.microsoft.com/office/drawing/2014/main" id="{AEC81BB7-477D-4516-9FA6-8AE402124743}"/>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F83DE56D-62B1-46C2-AB90-F8D1AE5DF31F}"/>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descr="security, compliance">
            <a:extLst>
              <a:ext uri="{FF2B5EF4-FFF2-40B4-BE49-F238E27FC236}">
                <a16:creationId xmlns:a16="http://schemas.microsoft.com/office/drawing/2014/main" id="{32B3258F-D13B-4736-8434-E025A4CA988C}"/>
              </a:ext>
            </a:extLst>
          </p:cNvPr>
          <p:cNvGrpSpPr/>
          <p:nvPr/>
        </p:nvGrpSpPr>
        <p:grpSpPr>
          <a:xfrm>
            <a:off x="10779266" y="1216136"/>
            <a:ext cx="397900" cy="396504"/>
            <a:chOff x="7320530" y="4876800"/>
            <a:chExt cx="397900" cy="396504"/>
          </a:xfrm>
        </p:grpSpPr>
        <p:sp>
          <p:nvSpPr>
            <p:cNvPr id="85" name="Freeform 912">
              <a:extLst>
                <a:ext uri="{FF2B5EF4-FFF2-40B4-BE49-F238E27FC236}">
                  <a16:creationId xmlns:a16="http://schemas.microsoft.com/office/drawing/2014/main" id="{DF330C2B-D5A2-4A77-8AD6-9DF505BAB038}"/>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913">
              <a:extLst>
                <a:ext uri="{FF2B5EF4-FFF2-40B4-BE49-F238E27FC236}">
                  <a16:creationId xmlns:a16="http://schemas.microsoft.com/office/drawing/2014/main" id="{E1DEA788-D957-4E77-87EC-15FAC727660E}"/>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914">
              <a:extLst>
                <a:ext uri="{FF2B5EF4-FFF2-40B4-BE49-F238E27FC236}">
                  <a16:creationId xmlns:a16="http://schemas.microsoft.com/office/drawing/2014/main" id="{BD3D3F39-F014-4ABE-BD38-6C70361C2CFA}"/>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915">
              <a:extLst>
                <a:ext uri="{FF2B5EF4-FFF2-40B4-BE49-F238E27FC236}">
                  <a16:creationId xmlns:a16="http://schemas.microsoft.com/office/drawing/2014/main" id="{72084568-8FD0-4A70-9166-B023EE39B3C5}"/>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916">
              <a:extLst>
                <a:ext uri="{FF2B5EF4-FFF2-40B4-BE49-F238E27FC236}">
                  <a16:creationId xmlns:a16="http://schemas.microsoft.com/office/drawing/2014/main" id="{B2302F2D-50BB-4F0D-BA0A-10C62930E424}"/>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917">
              <a:extLst>
                <a:ext uri="{FF2B5EF4-FFF2-40B4-BE49-F238E27FC236}">
                  <a16:creationId xmlns:a16="http://schemas.microsoft.com/office/drawing/2014/main" id="{1A5C1940-C00D-4900-9A46-E99A5DCA5ADA}"/>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918">
              <a:extLst>
                <a:ext uri="{FF2B5EF4-FFF2-40B4-BE49-F238E27FC236}">
                  <a16:creationId xmlns:a16="http://schemas.microsoft.com/office/drawing/2014/main" id="{EF4D9761-A993-4217-AAE2-E9733D851A90}"/>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919">
              <a:extLst>
                <a:ext uri="{FF2B5EF4-FFF2-40B4-BE49-F238E27FC236}">
                  <a16:creationId xmlns:a16="http://schemas.microsoft.com/office/drawing/2014/main" id="{4DD05683-3F27-4D64-8954-2FB905D9B97A}"/>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920">
              <a:extLst>
                <a:ext uri="{FF2B5EF4-FFF2-40B4-BE49-F238E27FC236}">
                  <a16:creationId xmlns:a16="http://schemas.microsoft.com/office/drawing/2014/main" id="{50AEA1F6-FADD-4458-9083-F3B70FF939D4}"/>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921">
              <a:extLst>
                <a:ext uri="{FF2B5EF4-FFF2-40B4-BE49-F238E27FC236}">
                  <a16:creationId xmlns:a16="http://schemas.microsoft.com/office/drawing/2014/main" id="{B6DAC8D0-924A-43BC-A0CC-2CCBFA5DECDD}"/>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29" descr="built-in high availability">
            <a:extLst>
              <a:ext uri="{FF2B5EF4-FFF2-40B4-BE49-F238E27FC236}">
                <a16:creationId xmlns:a16="http://schemas.microsoft.com/office/drawing/2014/main" id="{717C0B67-F927-4651-B32D-2BA13D86D41B}"/>
              </a:ext>
            </a:extLst>
          </p:cNvPr>
          <p:cNvGrpSpPr>
            <a:grpSpLocks noChangeAspect="1"/>
          </p:cNvGrpSpPr>
          <p:nvPr/>
        </p:nvGrpSpPr>
        <p:grpSpPr bwMode="auto">
          <a:xfrm>
            <a:off x="365496" y="1367399"/>
            <a:ext cx="481013" cy="482600"/>
            <a:chOff x="988" y="757"/>
            <a:chExt cx="303" cy="304"/>
          </a:xfrm>
        </p:grpSpPr>
        <p:sp>
          <p:nvSpPr>
            <p:cNvPr id="96" name="AutoShape 28">
              <a:extLst>
                <a:ext uri="{FF2B5EF4-FFF2-40B4-BE49-F238E27FC236}">
                  <a16:creationId xmlns:a16="http://schemas.microsoft.com/office/drawing/2014/main" id="{932BDC7A-8859-4E33-A29A-248B07BB20F6}"/>
                </a:ext>
              </a:extLst>
            </p:cNvPr>
            <p:cNvSpPr>
              <a:spLocks noChangeAspect="1" noChangeArrowheads="1" noTextEdit="1"/>
            </p:cNvSpPr>
            <p:nvPr/>
          </p:nvSpPr>
          <p:spPr bwMode="auto">
            <a:xfrm>
              <a:off x="988" y="757"/>
              <a:ext cx="3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0">
              <a:extLst>
                <a:ext uri="{FF2B5EF4-FFF2-40B4-BE49-F238E27FC236}">
                  <a16:creationId xmlns:a16="http://schemas.microsoft.com/office/drawing/2014/main" id="{F307CF5A-7476-4FC8-BCB4-E6241D68828F}"/>
                </a:ext>
              </a:extLst>
            </p:cNvPr>
            <p:cNvSpPr>
              <a:spLocks/>
            </p:cNvSpPr>
            <p:nvPr/>
          </p:nvSpPr>
          <p:spPr bwMode="auto">
            <a:xfrm>
              <a:off x="1125" y="757"/>
              <a:ext cx="111" cy="70"/>
            </a:xfrm>
            <a:custGeom>
              <a:avLst/>
              <a:gdLst>
                <a:gd name="T0" fmla="*/ 140 w 140"/>
                <a:gd name="T1" fmla="*/ 56 h 89"/>
                <a:gd name="T2" fmla="*/ 107 w 140"/>
                <a:gd name="T3" fmla="*/ 22 h 89"/>
                <a:gd name="T4" fmla="*/ 101 w 140"/>
                <a:gd name="T5" fmla="*/ 23 h 89"/>
                <a:gd name="T6" fmla="*/ 70 w 140"/>
                <a:gd name="T7" fmla="*/ 0 h 89"/>
                <a:gd name="T8" fmla="*/ 37 w 140"/>
                <a:gd name="T9" fmla="*/ 31 h 89"/>
                <a:gd name="T10" fmla="*/ 29 w 140"/>
                <a:gd name="T11" fmla="*/ 30 h 89"/>
                <a:gd name="T12" fmla="*/ 0 w 140"/>
                <a:gd name="T13" fmla="*/ 59 h 89"/>
                <a:gd name="T14" fmla="*/ 25 w 140"/>
                <a:gd name="T15" fmla="*/ 89 h 89"/>
                <a:gd name="T16" fmla="*/ 26 w 140"/>
                <a:gd name="T17" fmla="*/ 89 h 89"/>
                <a:gd name="T18" fmla="*/ 107 w 140"/>
                <a:gd name="T19" fmla="*/ 89 h 89"/>
                <a:gd name="T20" fmla="*/ 140 w 140"/>
                <a:gd name="T21"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89">
                  <a:moveTo>
                    <a:pt x="140" y="56"/>
                  </a:moveTo>
                  <a:cubicBezTo>
                    <a:pt x="140" y="37"/>
                    <a:pt x="125" y="22"/>
                    <a:pt x="107" y="22"/>
                  </a:cubicBezTo>
                  <a:cubicBezTo>
                    <a:pt x="105" y="22"/>
                    <a:pt x="103" y="23"/>
                    <a:pt x="101" y="23"/>
                  </a:cubicBezTo>
                  <a:cubicBezTo>
                    <a:pt x="97" y="10"/>
                    <a:pt x="85" y="0"/>
                    <a:pt x="70" y="0"/>
                  </a:cubicBezTo>
                  <a:cubicBezTo>
                    <a:pt x="52" y="0"/>
                    <a:pt x="38" y="14"/>
                    <a:pt x="37" y="31"/>
                  </a:cubicBezTo>
                  <a:cubicBezTo>
                    <a:pt x="34" y="30"/>
                    <a:pt x="32" y="30"/>
                    <a:pt x="29" y="30"/>
                  </a:cubicBezTo>
                  <a:cubicBezTo>
                    <a:pt x="13" y="30"/>
                    <a:pt x="0" y="43"/>
                    <a:pt x="0" y="59"/>
                  </a:cubicBezTo>
                  <a:cubicBezTo>
                    <a:pt x="0" y="74"/>
                    <a:pt x="10" y="86"/>
                    <a:pt x="25" y="89"/>
                  </a:cubicBezTo>
                  <a:cubicBezTo>
                    <a:pt x="26" y="89"/>
                    <a:pt x="26" y="89"/>
                    <a:pt x="26" y="89"/>
                  </a:cubicBezTo>
                  <a:cubicBezTo>
                    <a:pt x="27" y="89"/>
                    <a:pt x="107" y="89"/>
                    <a:pt x="107" y="89"/>
                  </a:cubicBezTo>
                  <a:cubicBezTo>
                    <a:pt x="125" y="89"/>
                    <a:pt x="140" y="74"/>
                    <a:pt x="140" y="5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1">
              <a:extLst>
                <a:ext uri="{FF2B5EF4-FFF2-40B4-BE49-F238E27FC236}">
                  <a16:creationId xmlns:a16="http://schemas.microsoft.com/office/drawing/2014/main" id="{AAB4FC01-54DC-482C-B756-9E217C35CF7E}"/>
                </a:ext>
              </a:extLst>
            </p:cNvPr>
            <p:cNvSpPr>
              <a:spLocks/>
            </p:cNvSpPr>
            <p:nvPr/>
          </p:nvSpPr>
          <p:spPr bwMode="auto">
            <a:xfrm>
              <a:off x="990" y="996"/>
              <a:ext cx="47"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9"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32">
              <a:extLst>
                <a:ext uri="{FF2B5EF4-FFF2-40B4-BE49-F238E27FC236}">
                  <a16:creationId xmlns:a16="http://schemas.microsoft.com/office/drawing/2014/main" id="{5087EF1E-4D9A-4252-A14E-70A0FC49C3E3}"/>
                </a:ext>
              </a:extLst>
            </p:cNvPr>
            <p:cNvSpPr>
              <a:spLocks/>
            </p:cNvSpPr>
            <p:nvPr/>
          </p:nvSpPr>
          <p:spPr bwMode="auto">
            <a:xfrm>
              <a:off x="989"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2" y="29"/>
                    <a:pt x="0" y="39"/>
                  </a:cubicBezTo>
                  <a:cubicBezTo>
                    <a:pt x="2" y="38"/>
                    <a:pt x="3" y="37"/>
                    <a:pt x="5" y="37"/>
                  </a:cubicBezTo>
                  <a:cubicBezTo>
                    <a:pt x="12" y="33"/>
                    <a:pt x="21" y="31"/>
                    <a:pt x="30" y="31"/>
                  </a:cubicBezTo>
                  <a:cubicBezTo>
                    <a:pt x="40" y="31"/>
                    <a:pt x="49" y="33"/>
                    <a:pt x="56" y="37"/>
                  </a:cubicBezTo>
                  <a:cubicBezTo>
                    <a:pt x="65"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33">
              <a:extLst>
                <a:ext uri="{FF2B5EF4-FFF2-40B4-BE49-F238E27FC236}">
                  <a16:creationId xmlns:a16="http://schemas.microsoft.com/office/drawing/2014/main" id="{8360846A-AB4A-43F7-97BF-D2CCB46C4DC0}"/>
                </a:ext>
              </a:extLst>
            </p:cNvPr>
            <p:cNvSpPr>
              <a:spLocks/>
            </p:cNvSpPr>
            <p:nvPr/>
          </p:nvSpPr>
          <p:spPr bwMode="auto">
            <a:xfrm>
              <a:off x="989"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34">
              <a:extLst>
                <a:ext uri="{FF2B5EF4-FFF2-40B4-BE49-F238E27FC236}">
                  <a16:creationId xmlns:a16="http://schemas.microsoft.com/office/drawing/2014/main" id="{7220D68B-95EE-4830-A8C9-98DB65A12DE7}"/>
                </a:ext>
              </a:extLst>
            </p:cNvPr>
            <p:cNvSpPr>
              <a:spLocks/>
            </p:cNvSpPr>
            <p:nvPr/>
          </p:nvSpPr>
          <p:spPr bwMode="auto">
            <a:xfrm>
              <a:off x="989"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5">
              <a:extLst>
                <a:ext uri="{FF2B5EF4-FFF2-40B4-BE49-F238E27FC236}">
                  <a16:creationId xmlns:a16="http://schemas.microsoft.com/office/drawing/2014/main" id="{5D53F527-5B23-4DE4-959D-F15623622573}"/>
                </a:ext>
              </a:extLst>
            </p:cNvPr>
            <p:cNvSpPr>
              <a:spLocks/>
            </p:cNvSpPr>
            <p:nvPr/>
          </p:nvSpPr>
          <p:spPr bwMode="auto">
            <a:xfrm>
              <a:off x="989"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6">
              <a:extLst>
                <a:ext uri="{FF2B5EF4-FFF2-40B4-BE49-F238E27FC236}">
                  <a16:creationId xmlns:a16="http://schemas.microsoft.com/office/drawing/2014/main" id="{1CB97B1F-F855-4EFD-8B59-6C179AAD0BA8}"/>
                </a:ext>
              </a:extLst>
            </p:cNvPr>
            <p:cNvSpPr>
              <a:spLocks/>
            </p:cNvSpPr>
            <p:nvPr/>
          </p:nvSpPr>
          <p:spPr bwMode="auto">
            <a:xfrm>
              <a:off x="989"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37">
              <a:extLst>
                <a:ext uri="{FF2B5EF4-FFF2-40B4-BE49-F238E27FC236}">
                  <a16:creationId xmlns:a16="http://schemas.microsoft.com/office/drawing/2014/main" id="{C25657FC-4A76-4992-B3DA-03FE072045D3}"/>
                </a:ext>
              </a:extLst>
            </p:cNvPr>
            <p:cNvSpPr>
              <a:spLocks noChangeArrowheads="1"/>
            </p:cNvSpPr>
            <p:nvPr/>
          </p:nvSpPr>
          <p:spPr bwMode="auto">
            <a:xfrm>
              <a:off x="989"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8">
              <a:extLst>
                <a:ext uri="{FF2B5EF4-FFF2-40B4-BE49-F238E27FC236}">
                  <a16:creationId xmlns:a16="http://schemas.microsoft.com/office/drawing/2014/main" id="{2A6308F3-359A-45B0-A79D-4DCCF81BA766}"/>
                </a:ext>
              </a:extLst>
            </p:cNvPr>
            <p:cNvSpPr>
              <a:spLocks/>
            </p:cNvSpPr>
            <p:nvPr/>
          </p:nvSpPr>
          <p:spPr bwMode="auto">
            <a:xfrm>
              <a:off x="1213"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2"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9">
              <a:extLst>
                <a:ext uri="{FF2B5EF4-FFF2-40B4-BE49-F238E27FC236}">
                  <a16:creationId xmlns:a16="http://schemas.microsoft.com/office/drawing/2014/main" id="{A35947A2-ACA9-430C-8A5F-813B888D035B}"/>
                </a:ext>
              </a:extLst>
            </p:cNvPr>
            <p:cNvSpPr>
              <a:spLocks/>
            </p:cNvSpPr>
            <p:nvPr/>
          </p:nvSpPr>
          <p:spPr bwMode="auto">
            <a:xfrm>
              <a:off x="1211"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5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5"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39" y="31"/>
                    <a:pt x="48" y="33"/>
                    <a:pt x="55"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40">
              <a:extLst>
                <a:ext uri="{FF2B5EF4-FFF2-40B4-BE49-F238E27FC236}">
                  <a16:creationId xmlns:a16="http://schemas.microsoft.com/office/drawing/2014/main" id="{42B15C16-B143-45B6-88A9-D55628FB2720}"/>
                </a:ext>
              </a:extLst>
            </p:cNvPr>
            <p:cNvSpPr>
              <a:spLocks/>
            </p:cNvSpPr>
            <p:nvPr/>
          </p:nvSpPr>
          <p:spPr bwMode="auto">
            <a:xfrm>
              <a:off x="1211" y="1033"/>
              <a:ext cx="48" cy="28"/>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41">
              <a:extLst>
                <a:ext uri="{FF2B5EF4-FFF2-40B4-BE49-F238E27FC236}">
                  <a16:creationId xmlns:a16="http://schemas.microsoft.com/office/drawing/2014/main" id="{4EE7A7A3-A75E-45B6-A9BB-EA458DF3BA51}"/>
                </a:ext>
              </a:extLst>
            </p:cNvPr>
            <p:cNvSpPr>
              <a:spLocks/>
            </p:cNvSpPr>
            <p:nvPr/>
          </p:nvSpPr>
          <p:spPr bwMode="auto">
            <a:xfrm>
              <a:off x="1211" y="1030"/>
              <a:ext cx="48" cy="26"/>
            </a:xfrm>
            <a:custGeom>
              <a:avLst/>
              <a:gdLst>
                <a:gd name="T0" fmla="*/ 62 w 62"/>
                <a:gd name="T1" fmla="*/ 0 h 33"/>
                <a:gd name="T2" fmla="*/ 62 w 62"/>
                <a:gd name="T3" fmla="*/ 18 h 33"/>
                <a:gd name="T4" fmla="*/ 31 w 62"/>
                <a:gd name="T5" fmla="*/ 33 h 33"/>
                <a:gd name="T6" fmla="*/ 0 w 62"/>
                <a:gd name="T7" fmla="*/ 18 h 33"/>
                <a:gd name="T8" fmla="*/ 0 w 62"/>
                <a:gd name="T9" fmla="*/ 0 h 33"/>
                <a:gd name="T10" fmla="*/ 62 w 62"/>
                <a:gd name="T11" fmla="*/ 0 h 33"/>
              </a:gdLst>
              <a:ahLst/>
              <a:cxnLst>
                <a:cxn ang="0">
                  <a:pos x="T0" y="T1"/>
                </a:cxn>
                <a:cxn ang="0">
                  <a:pos x="T2" y="T3"/>
                </a:cxn>
                <a:cxn ang="0">
                  <a:pos x="T4" y="T5"/>
                </a:cxn>
                <a:cxn ang="0">
                  <a:pos x="T6" y="T7"/>
                </a:cxn>
                <a:cxn ang="0">
                  <a:pos x="T8" y="T9"/>
                </a:cxn>
                <a:cxn ang="0">
                  <a:pos x="T10" y="T11"/>
                </a:cxn>
              </a:cxnLst>
              <a:rect l="0" t="0" r="r" b="b"/>
              <a:pathLst>
                <a:path w="62" h="33">
                  <a:moveTo>
                    <a:pt x="62" y="0"/>
                  </a:moveTo>
                  <a:cubicBezTo>
                    <a:pt x="62" y="18"/>
                    <a:pt x="62" y="18"/>
                    <a:pt x="62" y="18"/>
                  </a:cubicBezTo>
                  <a:cubicBezTo>
                    <a:pt x="62" y="26"/>
                    <a:pt x="48" y="33"/>
                    <a:pt x="31" y="33"/>
                  </a:cubicBezTo>
                  <a:cubicBezTo>
                    <a:pt x="14" y="33"/>
                    <a:pt x="0" y="26"/>
                    <a:pt x="0" y="18"/>
                  </a:cubicBezTo>
                  <a:cubicBezTo>
                    <a:pt x="0" y="0"/>
                    <a:pt x="0" y="0"/>
                    <a:pt x="0" y="0"/>
                  </a:cubicBezTo>
                  <a:lnTo>
                    <a:pt x="6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42">
              <a:extLst>
                <a:ext uri="{FF2B5EF4-FFF2-40B4-BE49-F238E27FC236}">
                  <a16:creationId xmlns:a16="http://schemas.microsoft.com/office/drawing/2014/main" id="{E9553758-7B23-47BE-9C27-DC1713C0AA21}"/>
                </a:ext>
              </a:extLst>
            </p:cNvPr>
            <p:cNvSpPr>
              <a:spLocks/>
            </p:cNvSpPr>
            <p:nvPr/>
          </p:nvSpPr>
          <p:spPr bwMode="auto">
            <a:xfrm>
              <a:off x="1211" y="1017"/>
              <a:ext cx="48" cy="27"/>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43">
              <a:extLst>
                <a:ext uri="{FF2B5EF4-FFF2-40B4-BE49-F238E27FC236}">
                  <a16:creationId xmlns:a16="http://schemas.microsoft.com/office/drawing/2014/main" id="{BE42BCDB-1DA4-4F59-B383-F858798E1263}"/>
                </a:ext>
              </a:extLst>
            </p:cNvPr>
            <p:cNvSpPr>
              <a:spLocks/>
            </p:cNvSpPr>
            <p:nvPr/>
          </p:nvSpPr>
          <p:spPr bwMode="auto">
            <a:xfrm>
              <a:off x="1211" y="1007"/>
              <a:ext cx="48" cy="25"/>
            </a:xfrm>
            <a:custGeom>
              <a:avLst/>
              <a:gdLst>
                <a:gd name="T0" fmla="*/ 62 w 62"/>
                <a:gd name="T1" fmla="*/ 0 h 31"/>
                <a:gd name="T2" fmla="*/ 0 w 62"/>
                <a:gd name="T3" fmla="*/ 0 h 31"/>
                <a:gd name="T4" fmla="*/ 0 w 62"/>
                <a:gd name="T5" fmla="*/ 16 h 31"/>
                <a:gd name="T6" fmla="*/ 31 w 62"/>
                <a:gd name="T7" fmla="*/ 31 h 31"/>
                <a:gd name="T8" fmla="*/ 62 w 62"/>
                <a:gd name="T9" fmla="*/ 16 h 31"/>
                <a:gd name="T10" fmla="*/ 62 w 62"/>
                <a:gd name="T11" fmla="*/ 0 h 31"/>
              </a:gdLst>
              <a:ahLst/>
              <a:cxnLst>
                <a:cxn ang="0">
                  <a:pos x="T0" y="T1"/>
                </a:cxn>
                <a:cxn ang="0">
                  <a:pos x="T2" y="T3"/>
                </a:cxn>
                <a:cxn ang="0">
                  <a:pos x="T4" y="T5"/>
                </a:cxn>
                <a:cxn ang="0">
                  <a:pos x="T6" y="T7"/>
                </a:cxn>
                <a:cxn ang="0">
                  <a:pos x="T8" y="T9"/>
                </a:cxn>
                <a:cxn ang="0">
                  <a:pos x="T10" y="T11"/>
                </a:cxn>
              </a:cxnLst>
              <a:rect l="0" t="0" r="r" b="b"/>
              <a:pathLst>
                <a:path w="62" h="31">
                  <a:moveTo>
                    <a:pt x="62" y="0"/>
                  </a:moveTo>
                  <a:cubicBezTo>
                    <a:pt x="0" y="0"/>
                    <a:pt x="0" y="0"/>
                    <a:pt x="0" y="0"/>
                  </a:cubicBezTo>
                  <a:cubicBezTo>
                    <a:pt x="0" y="16"/>
                    <a:pt x="0" y="16"/>
                    <a:pt x="0" y="16"/>
                  </a:cubicBezTo>
                  <a:cubicBezTo>
                    <a:pt x="0" y="24"/>
                    <a:pt x="14" y="31"/>
                    <a:pt x="31" y="31"/>
                  </a:cubicBezTo>
                  <a:cubicBezTo>
                    <a:pt x="48" y="31"/>
                    <a:pt x="62" y="24"/>
                    <a:pt x="62" y="16"/>
                  </a:cubicBezTo>
                  <a:cubicBezTo>
                    <a:pt x="62" y="16"/>
                    <a:pt x="62" y="0"/>
                    <a:pt x="6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Oval 44">
              <a:extLst>
                <a:ext uri="{FF2B5EF4-FFF2-40B4-BE49-F238E27FC236}">
                  <a16:creationId xmlns:a16="http://schemas.microsoft.com/office/drawing/2014/main" id="{E26BB4AC-482D-4A5C-90F8-DC7B16BDE7A5}"/>
                </a:ext>
              </a:extLst>
            </p:cNvPr>
            <p:cNvSpPr>
              <a:spLocks noChangeArrowheads="1"/>
            </p:cNvSpPr>
            <p:nvPr/>
          </p:nvSpPr>
          <p:spPr bwMode="auto">
            <a:xfrm>
              <a:off x="1211"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5">
              <a:extLst>
                <a:ext uri="{FF2B5EF4-FFF2-40B4-BE49-F238E27FC236}">
                  <a16:creationId xmlns:a16="http://schemas.microsoft.com/office/drawing/2014/main" id="{BA5B0F3E-E2E6-4501-9CAD-F85C4B1DA480}"/>
                </a:ext>
              </a:extLst>
            </p:cNvPr>
            <p:cNvSpPr>
              <a:spLocks/>
            </p:cNvSpPr>
            <p:nvPr/>
          </p:nvSpPr>
          <p:spPr bwMode="auto">
            <a:xfrm>
              <a:off x="1102"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6">
              <a:extLst>
                <a:ext uri="{FF2B5EF4-FFF2-40B4-BE49-F238E27FC236}">
                  <a16:creationId xmlns:a16="http://schemas.microsoft.com/office/drawing/2014/main" id="{0DFD2EA1-FC10-4B7D-AFC0-46FAD20FC4EF}"/>
                </a:ext>
              </a:extLst>
            </p:cNvPr>
            <p:cNvSpPr>
              <a:spLocks/>
            </p:cNvSpPr>
            <p:nvPr/>
          </p:nvSpPr>
          <p:spPr bwMode="auto">
            <a:xfrm>
              <a:off x="1100"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40" y="31"/>
                    <a:pt x="49" y="33"/>
                    <a:pt x="56"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4"/>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47">
              <a:extLst>
                <a:ext uri="{FF2B5EF4-FFF2-40B4-BE49-F238E27FC236}">
                  <a16:creationId xmlns:a16="http://schemas.microsoft.com/office/drawing/2014/main" id="{D6392E8C-BD35-44E4-8205-EB4F3204C1C2}"/>
                </a:ext>
              </a:extLst>
            </p:cNvPr>
            <p:cNvSpPr>
              <a:spLocks/>
            </p:cNvSpPr>
            <p:nvPr/>
          </p:nvSpPr>
          <p:spPr bwMode="auto">
            <a:xfrm>
              <a:off x="1100"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8">
              <a:extLst>
                <a:ext uri="{FF2B5EF4-FFF2-40B4-BE49-F238E27FC236}">
                  <a16:creationId xmlns:a16="http://schemas.microsoft.com/office/drawing/2014/main" id="{CE615C94-6BE7-4E84-B419-544ABAD2C1B4}"/>
                </a:ext>
              </a:extLst>
            </p:cNvPr>
            <p:cNvSpPr>
              <a:spLocks/>
            </p:cNvSpPr>
            <p:nvPr/>
          </p:nvSpPr>
          <p:spPr bwMode="auto">
            <a:xfrm>
              <a:off x="1100"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9">
              <a:extLst>
                <a:ext uri="{FF2B5EF4-FFF2-40B4-BE49-F238E27FC236}">
                  <a16:creationId xmlns:a16="http://schemas.microsoft.com/office/drawing/2014/main" id="{0A17DAE0-E160-4858-B083-693D0D45A86F}"/>
                </a:ext>
              </a:extLst>
            </p:cNvPr>
            <p:cNvSpPr>
              <a:spLocks/>
            </p:cNvSpPr>
            <p:nvPr/>
          </p:nvSpPr>
          <p:spPr bwMode="auto">
            <a:xfrm>
              <a:off x="1100"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50">
              <a:extLst>
                <a:ext uri="{FF2B5EF4-FFF2-40B4-BE49-F238E27FC236}">
                  <a16:creationId xmlns:a16="http://schemas.microsoft.com/office/drawing/2014/main" id="{0C343725-477B-43A6-AC1D-7C21B1663D03}"/>
                </a:ext>
              </a:extLst>
            </p:cNvPr>
            <p:cNvSpPr>
              <a:spLocks/>
            </p:cNvSpPr>
            <p:nvPr/>
          </p:nvSpPr>
          <p:spPr bwMode="auto">
            <a:xfrm>
              <a:off x="1100"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Oval 51">
              <a:extLst>
                <a:ext uri="{FF2B5EF4-FFF2-40B4-BE49-F238E27FC236}">
                  <a16:creationId xmlns:a16="http://schemas.microsoft.com/office/drawing/2014/main" id="{DD1FFA1A-8628-4FB6-AC4E-EE65A47D0012}"/>
                </a:ext>
              </a:extLst>
            </p:cNvPr>
            <p:cNvSpPr>
              <a:spLocks noChangeArrowheads="1"/>
            </p:cNvSpPr>
            <p:nvPr/>
          </p:nvSpPr>
          <p:spPr bwMode="auto">
            <a:xfrm>
              <a:off x="1100"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52">
              <a:extLst>
                <a:ext uri="{FF2B5EF4-FFF2-40B4-BE49-F238E27FC236}">
                  <a16:creationId xmlns:a16="http://schemas.microsoft.com/office/drawing/2014/main" id="{FEF14DA2-EC04-454F-89B1-829634EFB691}"/>
                </a:ext>
              </a:extLst>
            </p:cNvPr>
            <p:cNvSpPr>
              <a:spLocks/>
            </p:cNvSpPr>
            <p:nvPr/>
          </p:nvSpPr>
          <p:spPr bwMode="auto">
            <a:xfrm>
              <a:off x="988" y="885"/>
              <a:ext cx="303" cy="64"/>
            </a:xfrm>
            <a:custGeom>
              <a:avLst/>
              <a:gdLst>
                <a:gd name="T0" fmla="*/ 155 w 303"/>
                <a:gd name="T1" fmla="*/ 31 h 64"/>
                <a:gd name="T2" fmla="*/ 155 w 303"/>
                <a:gd name="T3" fmla="*/ 0 h 64"/>
                <a:gd name="T4" fmla="*/ 147 w 303"/>
                <a:gd name="T5" fmla="*/ 0 h 64"/>
                <a:gd name="T6" fmla="*/ 147 w 303"/>
                <a:gd name="T7" fmla="*/ 31 h 64"/>
                <a:gd name="T8" fmla="*/ 0 w 303"/>
                <a:gd name="T9" fmla="*/ 31 h 64"/>
                <a:gd name="T10" fmla="*/ 0 w 303"/>
                <a:gd name="T11" fmla="*/ 64 h 64"/>
                <a:gd name="T12" fmla="*/ 9 w 303"/>
                <a:gd name="T13" fmla="*/ 64 h 64"/>
                <a:gd name="T14" fmla="*/ 9 w 303"/>
                <a:gd name="T15" fmla="*/ 39 h 64"/>
                <a:gd name="T16" fmla="*/ 147 w 303"/>
                <a:gd name="T17" fmla="*/ 39 h 64"/>
                <a:gd name="T18" fmla="*/ 147 w 303"/>
                <a:gd name="T19" fmla="*/ 64 h 64"/>
                <a:gd name="T20" fmla="*/ 155 w 303"/>
                <a:gd name="T21" fmla="*/ 64 h 64"/>
                <a:gd name="T22" fmla="*/ 155 w 303"/>
                <a:gd name="T23" fmla="*/ 39 h 64"/>
                <a:gd name="T24" fmla="*/ 295 w 303"/>
                <a:gd name="T25" fmla="*/ 39 h 64"/>
                <a:gd name="T26" fmla="*/ 295 w 303"/>
                <a:gd name="T27" fmla="*/ 64 h 64"/>
                <a:gd name="T28" fmla="*/ 303 w 303"/>
                <a:gd name="T29" fmla="*/ 64 h 64"/>
                <a:gd name="T30" fmla="*/ 303 w 303"/>
                <a:gd name="T31" fmla="*/ 31 h 64"/>
                <a:gd name="T32" fmla="*/ 155 w 303"/>
                <a:gd name="T3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64">
                  <a:moveTo>
                    <a:pt x="155" y="31"/>
                  </a:moveTo>
                  <a:lnTo>
                    <a:pt x="155" y="0"/>
                  </a:lnTo>
                  <a:lnTo>
                    <a:pt x="147" y="0"/>
                  </a:lnTo>
                  <a:lnTo>
                    <a:pt x="147" y="31"/>
                  </a:lnTo>
                  <a:lnTo>
                    <a:pt x="0" y="31"/>
                  </a:lnTo>
                  <a:lnTo>
                    <a:pt x="0" y="64"/>
                  </a:lnTo>
                  <a:lnTo>
                    <a:pt x="9" y="64"/>
                  </a:lnTo>
                  <a:lnTo>
                    <a:pt x="9" y="39"/>
                  </a:lnTo>
                  <a:lnTo>
                    <a:pt x="147" y="39"/>
                  </a:lnTo>
                  <a:lnTo>
                    <a:pt x="147" y="64"/>
                  </a:lnTo>
                  <a:lnTo>
                    <a:pt x="155" y="64"/>
                  </a:lnTo>
                  <a:lnTo>
                    <a:pt x="155" y="39"/>
                  </a:lnTo>
                  <a:lnTo>
                    <a:pt x="295" y="39"/>
                  </a:lnTo>
                  <a:lnTo>
                    <a:pt x="295" y="64"/>
                  </a:lnTo>
                  <a:lnTo>
                    <a:pt x="303" y="64"/>
                  </a:lnTo>
                  <a:lnTo>
                    <a:pt x="303" y="31"/>
                  </a:lnTo>
                  <a:lnTo>
                    <a:pt x="15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53">
              <a:extLst>
                <a:ext uri="{FF2B5EF4-FFF2-40B4-BE49-F238E27FC236}">
                  <a16:creationId xmlns:a16="http://schemas.microsoft.com/office/drawing/2014/main" id="{1AA49DCB-1019-4B08-9DE1-B6DA30B282DD}"/>
                </a:ext>
              </a:extLst>
            </p:cNvPr>
            <p:cNvSpPr>
              <a:spLocks noChangeArrowheads="1"/>
            </p:cNvSpPr>
            <p:nvPr/>
          </p:nvSpPr>
          <p:spPr bwMode="auto">
            <a:xfrm>
              <a:off x="1100" y="788"/>
              <a:ext cx="80" cy="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54">
              <a:extLst>
                <a:ext uri="{FF2B5EF4-FFF2-40B4-BE49-F238E27FC236}">
                  <a16:creationId xmlns:a16="http://schemas.microsoft.com/office/drawing/2014/main" id="{95B4E02C-2A12-4C4B-8D1F-5D736363CBF3}"/>
                </a:ext>
              </a:extLst>
            </p:cNvPr>
            <p:cNvSpPr>
              <a:spLocks noChangeArrowheads="1"/>
            </p:cNvSpPr>
            <p:nvPr/>
          </p:nvSpPr>
          <p:spPr bwMode="auto">
            <a:xfrm>
              <a:off x="1108" y="797"/>
              <a:ext cx="64" cy="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5">
              <a:extLst>
                <a:ext uri="{FF2B5EF4-FFF2-40B4-BE49-F238E27FC236}">
                  <a16:creationId xmlns:a16="http://schemas.microsoft.com/office/drawing/2014/main" id="{F96A0309-C639-4BE7-A17D-C3BAA8945781}"/>
                </a:ext>
              </a:extLst>
            </p:cNvPr>
            <p:cNvSpPr>
              <a:spLocks noEditPoints="1"/>
            </p:cNvSpPr>
            <p:nvPr/>
          </p:nvSpPr>
          <p:spPr bwMode="auto">
            <a:xfrm>
              <a:off x="1100" y="788"/>
              <a:ext cx="80" cy="81"/>
            </a:xfrm>
            <a:custGeom>
              <a:avLst/>
              <a:gdLst>
                <a:gd name="T0" fmla="*/ 80 w 80"/>
                <a:gd name="T1" fmla="*/ 64 h 81"/>
                <a:gd name="T2" fmla="*/ 80 w 80"/>
                <a:gd name="T3" fmla="*/ 0 h 81"/>
                <a:gd name="T4" fmla="*/ 0 w 80"/>
                <a:gd name="T5" fmla="*/ 0 h 81"/>
                <a:gd name="T6" fmla="*/ 0 w 80"/>
                <a:gd name="T7" fmla="*/ 64 h 81"/>
                <a:gd name="T8" fmla="*/ 34 w 80"/>
                <a:gd name="T9" fmla="*/ 64 h 81"/>
                <a:gd name="T10" fmla="*/ 34 w 80"/>
                <a:gd name="T11" fmla="*/ 72 h 81"/>
                <a:gd name="T12" fmla="*/ 0 w 80"/>
                <a:gd name="T13" fmla="*/ 72 h 81"/>
                <a:gd name="T14" fmla="*/ 0 w 80"/>
                <a:gd name="T15" fmla="*/ 81 h 81"/>
                <a:gd name="T16" fmla="*/ 80 w 80"/>
                <a:gd name="T17" fmla="*/ 81 h 81"/>
                <a:gd name="T18" fmla="*/ 80 w 80"/>
                <a:gd name="T19" fmla="*/ 72 h 81"/>
                <a:gd name="T20" fmla="*/ 46 w 80"/>
                <a:gd name="T21" fmla="*/ 72 h 81"/>
                <a:gd name="T22" fmla="*/ 46 w 80"/>
                <a:gd name="T23" fmla="*/ 64 h 81"/>
                <a:gd name="T24" fmla="*/ 80 w 80"/>
                <a:gd name="T25" fmla="*/ 64 h 81"/>
                <a:gd name="T26" fmla="*/ 8 w 80"/>
                <a:gd name="T27" fmla="*/ 9 h 81"/>
                <a:gd name="T28" fmla="*/ 72 w 80"/>
                <a:gd name="T29" fmla="*/ 9 h 81"/>
                <a:gd name="T30" fmla="*/ 72 w 80"/>
                <a:gd name="T31" fmla="*/ 55 h 81"/>
                <a:gd name="T32" fmla="*/ 8 w 80"/>
                <a:gd name="T33" fmla="*/ 55 h 81"/>
                <a:gd name="T34" fmla="*/ 8 w 80"/>
                <a:gd name="T35"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1">
                  <a:moveTo>
                    <a:pt x="80" y="64"/>
                  </a:moveTo>
                  <a:lnTo>
                    <a:pt x="80" y="0"/>
                  </a:lnTo>
                  <a:lnTo>
                    <a:pt x="0" y="0"/>
                  </a:lnTo>
                  <a:lnTo>
                    <a:pt x="0" y="64"/>
                  </a:lnTo>
                  <a:lnTo>
                    <a:pt x="34" y="64"/>
                  </a:lnTo>
                  <a:lnTo>
                    <a:pt x="34" y="72"/>
                  </a:lnTo>
                  <a:lnTo>
                    <a:pt x="0" y="72"/>
                  </a:lnTo>
                  <a:lnTo>
                    <a:pt x="0" y="81"/>
                  </a:lnTo>
                  <a:lnTo>
                    <a:pt x="80" y="81"/>
                  </a:lnTo>
                  <a:lnTo>
                    <a:pt x="80" y="72"/>
                  </a:lnTo>
                  <a:lnTo>
                    <a:pt x="46" y="72"/>
                  </a:lnTo>
                  <a:lnTo>
                    <a:pt x="46" y="64"/>
                  </a:lnTo>
                  <a:lnTo>
                    <a:pt x="80" y="64"/>
                  </a:lnTo>
                  <a:close/>
                  <a:moveTo>
                    <a:pt x="8" y="9"/>
                  </a:moveTo>
                  <a:lnTo>
                    <a:pt x="72" y="9"/>
                  </a:lnTo>
                  <a:lnTo>
                    <a:pt x="72" y="55"/>
                  </a:lnTo>
                  <a:lnTo>
                    <a:pt x="8" y="55"/>
                  </a:lnTo>
                  <a:lnTo>
                    <a:pt x="8"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38" descr="data, cloud, scale">
            <a:extLst>
              <a:ext uri="{FF2B5EF4-FFF2-40B4-BE49-F238E27FC236}">
                <a16:creationId xmlns:a16="http://schemas.microsoft.com/office/drawing/2014/main" id="{EDA591D1-F281-4186-BC37-E186592A7FC8}"/>
              </a:ext>
            </a:extLst>
          </p:cNvPr>
          <p:cNvGrpSpPr>
            <a:grpSpLocks noChangeAspect="1"/>
          </p:cNvGrpSpPr>
          <p:nvPr/>
        </p:nvGrpSpPr>
        <p:grpSpPr bwMode="auto">
          <a:xfrm>
            <a:off x="10856704" y="2224853"/>
            <a:ext cx="422275" cy="422275"/>
            <a:chOff x="6956" y="798"/>
            <a:chExt cx="266" cy="266"/>
          </a:xfrm>
        </p:grpSpPr>
        <p:sp>
          <p:nvSpPr>
            <p:cNvPr id="124" name="AutoShape 37">
              <a:extLst>
                <a:ext uri="{FF2B5EF4-FFF2-40B4-BE49-F238E27FC236}">
                  <a16:creationId xmlns:a16="http://schemas.microsoft.com/office/drawing/2014/main" id="{FF916046-2B05-465A-BE06-1ABE41325C53}"/>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39">
              <a:extLst>
                <a:ext uri="{FF2B5EF4-FFF2-40B4-BE49-F238E27FC236}">
                  <a16:creationId xmlns:a16="http://schemas.microsoft.com/office/drawing/2014/main" id="{D87897FF-07AD-430A-B675-880D693FAFE1}"/>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40">
              <a:extLst>
                <a:ext uri="{FF2B5EF4-FFF2-40B4-BE49-F238E27FC236}">
                  <a16:creationId xmlns:a16="http://schemas.microsoft.com/office/drawing/2014/main" id="{F2A3B2D2-E1E1-4318-A32C-14CD0F46165D}"/>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41">
              <a:extLst>
                <a:ext uri="{FF2B5EF4-FFF2-40B4-BE49-F238E27FC236}">
                  <a16:creationId xmlns:a16="http://schemas.microsoft.com/office/drawing/2014/main" id="{8A3D4249-FEDE-4501-B378-913F4B876C29}"/>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42">
              <a:extLst>
                <a:ext uri="{FF2B5EF4-FFF2-40B4-BE49-F238E27FC236}">
                  <a16:creationId xmlns:a16="http://schemas.microsoft.com/office/drawing/2014/main" id="{26EEB34F-F180-4CE0-8316-0E700EF04362}"/>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43">
              <a:extLst>
                <a:ext uri="{FF2B5EF4-FFF2-40B4-BE49-F238E27FC236}">
                  <a16:creationId xmlns:a16="http://schemas.microsoft.com/office/drawing/2014/main" id="{42946BD7-1404-4F09-BF20-6845017E707D}"/>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44">
              <a:extLst>
                <a:ext uri="{FF2B5EF4-FFF2-40B4-BE49-F238E27FC236}">
                  <a16:creationId xmlns:a16="http://schemas.microsoft.com/office/drawing/2014/main" id="{91DCE564-FC06-4E67-806A-EFD26C8D3FBD}"/>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45">
              <a:extLst>
                <a:ext uri="{FF2B5EF4-FFF2-40B4-BE49-F238E27FC236}">
                  <a16:creationId xmlns:a16="http://schemas.microsoft.com/office/drawing/2014/main" id="{AC95DDCC-6029-4576-BB24-060A21B8E306}"/>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46">
              <a:extLst>
                <a:ext uri="{FF2B5EF4-FFF2-40B4-BE49-F238E27FC236}">
                  <a16:creationId xmlns:a16="http://schemas.microsoft.com/office/drawing/2014/main" id="{A6786743-8C01-4DE6-B674-338924095A86}"/>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7">
              <a:extLst>
                <a:ext uri="{FF2B5EF4-FFF2-40B4-BE49-F238E27FC236}">
                  <a16:creationId xmlns:a16="http://schemas.microsoft.com/office/drawing/2014/main" id="{2B4AAE08-8322-44CC-84F5-9AC94DBCD9D1}"/>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4" name="engineer assistance" descr="engineer, assistance">
            <a:extLst>
              <a:ext uri="{FF2B5EF4-FFF2-40B4-BE49-F238E27FC236}">
                <a16:creationId xmlns:a16="http://schemas.microsoft.com/office/drawing/2014/main" id="{B79E8761-FC4A-4742-90EC-A5493707E7EB}"/>
              </a:ext>
            </a:extLst>
          </p:cNvPr>
          <p:cNvGrpSpPr/>
          <p:nvPr/>
        </p:nvGrpSpPr>
        <p:grpSpPr>
          <a:xfrm>
            <a:off x="1398714" y="5731820"/>
            <a:ext cx="435026" cy="435024"/>
            <a:chOff x="6339155" y="5746544"/>
            <a:chExt cx="435026" cy="435024"/>
          </a:xfrm>
        </p:grpSpPr>
        <p:sp>
          <p:nvSpPr>
            <p:cNvPr id="135" name="Freeform: Shape 134">
              <a:extLst>
                <a:ext uri="{FF2B5EF4-FFF2-40B4-BE49-F238E27FC236}">
                  <a16:creationId xmlns:a16="http://schemas.microsoft.com/office/drawing/2014/main" id="{60DC3024-B4D6-4E56-B729-94EB61808E95}"/>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25E5D50-4276-404B-8D7F-C575F52CC41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45A732E5-D2E6-40F0-BE91-0391D0552192}"/>
              </a:ext>
            </a:extLst>
          </p:cNvPr>
          <p:cNvGrpSpPr/>
          <p:nvPr/>
        </p:nvGrpSpPr>
        <p:grpSpPr>
          <a:xfrm>
            <a:off x="0" y="6494753"/>
            <a:ext cx="12192000" cy="472960"/>
            <a:chOff x="0" y="6494753"/>
            <a:chExt cx="12192000" cy="472960"/>
          </a:xfrm>
        </p:grpSpPr>
        <p:sp>
          <p:nvSpPr>
            <p:cNvPr id="138" name="Rectangle 137">
              <a:extLst>
                <a:ext uri="{FF2B5EF4-FFF2-40B4-BE49-F238E27FC236}">
                  <a16:creationId xmlns:a16="http://schemas.microsoft.com/office/drawing/2014/main" id="{D284C2F8-6D6F-4E54-B7CE-C43F3A5F4E9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TextBox 138">
              <a:extLst>
                <a:ext uri="{FF2B5EF4-FFF2-40B4-BE49-F238E27FC236}">
                  <a16:creationId xmlns:a16="http://schemas.microsoft.com/office/drawing/2014/main" id="{CE57EE57-83CD-4E28-93D2-7CDBD548224B}"/>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28500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7C86144A-EEDF-4C5A-9C43-C14E0C26A558}"/>
              </a:ext>
              <a:ext uri="{C183D7F6-B498-43B3-948B-1728B52AA6E4}">
                <adec:decorative xmlns:adec="http://schemas.microsoft.com/office/drawing/2017/decorative" val="1"/>
              </a:ext>
            </a:extLst>
          </p:cNvPr>
          <p:cNvGrpSpPr/>
          <p:nvPr/>
        </p:nvGrpSpPr>
        <p:grpSpPr>
          <a:xfrm>
            <a:off x="5258246" y="5072975"/>
            <a:ext cx="1842220" cy="1532404"/>
            <a:chOff x="5258246" y="5072975"/>
            <a:chExt cx="1842220" cy="1532404"/>
          </a:xfrm>
        </p:grpSpPr>
        <p:pic>
          <p:nvPicPr>
            <p:cNvPr id="54" name="Picture 53">
              <a:extLst>
                <a:ext uri="{FF2B5EF4-FFF2-40B4-BE49-F238E27FC236}">
                  <a16:creationId xmlns:a16="http://schemas.microsoft.com/office/drawing/2014/main" id="{C0A70860-3E4C-4BC9-9CF9-AFAF8EB89C00}"/>
                </a:ext>
              </a:extLst>
            </p:cNvPr>
            <p:cNvPicPr>
              <a:picLocks noChangeAspect="1"/>
            </p:cNvPicPr>
            <p:nvPr/>
          </p:nvPicPr>
          <p:blipFill>
            <a:blip r:embed="rId2"/>
            <a:stretch>
              <a:fillRect/>
            </a:stretch>
          </p:blipFill>
          <p:spPr>
            <a:xfrm>
              <a:off x="5258246" y="5108049"/>
              <a:ext cx="1842220" cy="1497330"/>
            </a:xfrm>
            <a:prstGeom prst="rect">
              <a:avLst/>
            </a:prstGeom>
          </p:spPr>
        </p:pic>
        <p:sp>
          <p:nvSpPr>
            <p:cNvPr id="55" name="Rectangle 54">
              <a:extLst>
                <a:ext uri="{FF2B5EF4-FFF2-40B4-BE49-F238E27FC236}">
                  <a16:creationId xmlns:a16="http://schemas.microsoft.com/office/drawing/2014/main" id="{B8FF40DD-15AD-414D-8B49-295D94343D09}"/>
                </a:ext>
              </a:extLst>
            </p:cNvPr>
            <p:cNvSpPr/>
            <p:nvPr/>
          </p:nvSpPr>
          <p:spPr bwMode="auto">
            <a:xfrm>
              <a:off x="5299508" y="5096483"/>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24DBCA1-C33C-4563-AB53-C105F002FA5E}"/>
                </a:ext>
              </a:extLst>
            </p:cNvPr>
            <p:cNvSpPr/>
            <p:nvPr/>
          </p:nvSpPr>
          <p:spPr bwMode="auto">
            <a:xfrm>
              <a:off x="6925359" y="5072975"/>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 name="Picture 51">
            <a:extLst>
              <a:ext uri="{FF2B5EF4-FFF2-40B4-BE49-F238E27FC236}">
                <a16:creationId xmlns:a16="http://schemas.microsoft.com/office/drawing/2014/main" id="{51B01A0A-A502-48CC-91B7-F0EE414F17D7}"/>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3086203" y="6029325"/>
            <a:ext cx="730941" cy="502444"/>
          </a:xfrm>
          <a:prstGeom prst="rect">
            <a:avLst/>
          </a:prstGeom>
        </p:spPr>
      </p:pic>
      <p:sp>
        <p:nvSpPr>
          <p:cNvPr id="3" name="TextBox 2">
            <a:extLst>
              <a:ext uri="{FF2B5EF4-FFF2-40B4-BE49-F238E27FC236}">
                <a16:creationId xmlns:a16="http://schemas.microsoft.com/office/drawing/2014/main" id="{53FAC63C-1D25-483C-B418-35FEE94F2DAD}"/>
              </a:ext>
            </a:extLst>
          </p:cNvPr>
          <p:cNvSpPr txBox="1"/>
          <p:nvPr/>
        </p:nvSpPr>
        <p:spPr>
          <a:xfrm>
            <a:off x="447473" y="306939"/>
            <a:ext cx="466121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3"/>
                </a:solidFill>
                <a:effectLst/>
                <a:uLnTx/>
                <a:uFillTx/>
                <a:latin typeface="Segoe UI Semibold"/>
                <a:ea typeface="+mn-ea"/>
                <a:cs typeface="+mn-cs"/>
              </a:rPr>
              <a:t>Extend on-premises into Azure</a:t>
            </a:r>
          </a:p>
        </p:txBody>
      </p:sp>
      <p:sp>
        <p:nvSpPr>
          <p:cNvPr id="4" name="TextBox 3">
            <a:extLst>
              <a:ext uri="{FF2B5EF4-FFF2-40B4-BE49-F238E27FC236}">
                <a16:creationId xmlns:a16="http://schemas.microsoft.com/office/drawing/2014/main" id="{0F9EEB40-EEC0-4C62-89FB-A2A763EC1E78}"/>
              </a:ext>
            </a:extLst>
          </p:cNvPr>
          <p:cNvSpPr txBox="1"/>
          <p:nvPr/>
        </p:nvSpPr>
        <p:spPr>
          <a:xfrm>
            <a:off x="447473" y="688285"/>
            <a:ext cx="398448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Business continuity &amp; disaster recovery</a:t>
            </a:r>
          </a:p>
        </p:txBody>
      </p:sp>
      <p:sp>
        <p:nvSpPr>
          <p:cNvPr id="5" name="TextBox 4">
            <a:extLst>
              <a:ext uri="{FF2B5EF4-FFF2-40B4-BE49-F238E27FC236}">
                <a16:creationId xmlns:a16="http://schemas.microsoft.com/office/drawing/2014/main" id="{328949E2-8662-454C-8076-529F7C26C809}"/>
              </a:ext>
            </a:extLst>
          </p:cNvPr>
          <p:cNvSpPr txBox="1"/>
          <p:nvPr/>
        </p:nvSpPr>
        <p:spPr>
          <a:xfrm>
            <a:off x="647722"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Site Recovery</a:t>
            </a:r>
          </a:p>
        </p:txBody>
      </p:sp>
      <p:sp>
        <p:nvSpPr>
          <p:cNvPr id="6" name="TextBox 5">
            <a:extLst>
              <a:ext uri="{FF2B5EF4-FFF2-40B4-BE49-F238E27FC236}">
                <a16:creationId xmlns:a16="http://schemas.microsoft.com/office/drawing/2014/main" id="{D5636089-D73B-4CF3-B263-00742687B723}"/>
              </a:ext>
            </a:extLst>
          </p:cNvPr>
          <p:cNvSpPr txBox="1"/>
          <p:nvPr/>
        </p:nvSpPr>
        <p:spPr>
          <a:xfrm>
            <a:off x="1999866"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Backup</a:t>
            </a:r>
          </a:p>
        </p:txBody>
      </p:sp>
      <p:sp>
        <p:nvSpPr>
          <p:cNvPr id="7" name="TextBox 6">
            <a:extLst>
              <a:ext uri="{FF2B5EF4-FFF2-40B4-BE49-F238E27FC236}">
                <a16:creationId xmlns:a16="http://schemas.microsoft.com/office/drawing/2014/main" id="{B50BEB01-516D-43D1-A0B8-6796BE1C7495}"/>
              </a:ext>
            </a:extLst>
          </p:cNvPr>
          <p:cNvSpPr txBox="1"/>
          <p:nvPr/>
        </p:nvSpPr>
        <p:spPr>
          <a:xfrm>
            <a:off x="3283918"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Replica</a:t>
            </a:r>
          </a:p>
        </p:txBody>
      </p:sp>
      <p:sp>
        <p:nvSpPr>
          <p:cNvPr id="8" name="TextBox 7">
            <a:extLst>
              <a:ext uri="{FF2B5EF4-FFF2-40B4-BE49-F238E27FC236}">
                <a16:creationId xmlns:a16="http://schemas.microsoft.com/office/drawing/2014/main" id="{7CABA77D-F39B-4A5F-A1F6-F0F2215C17AA}"/>
              </a:ext>
            </a:extLst>
          </p:cNvPr>
          <p:cNvSpPr txBox="1"/>
          <p:nvPr/>
        </p:nvSpPr>
        <p:spPr>
          <a:xfrm>
            <a:off x="1104920" y="3237440"/>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File Sync</a:t>
            </a:r>
          </a:p>
        </p:txBody>
      </p:sp>
      <p:sp>
        <p:nvSpPr>
          <p:cNvPr id="9" name="TextBox 8">
            <a:extLst>
              <a:ext uri="{FF2B5EF4-FFF2-40B4-BE49-F238E27FC236}">
                <a16:creationId xmlns:a16="http://schemas.microsoft.com/office/drawing/2014/main" id="{180467C1-0DC4-4AEC-B6EA-F7BF263F6044}"/>
              </a:ext>
            </a:extLst>
          </p:cNvPr>
          <p:cNvSpPr txBox="1"/>
          <p:nvPr/>
        </p:nvSpPr>
        <p:spPr>
          <a:xfrm>
            <a:off x="495931" y="2432689"/>
            <a:ext cx="3023264"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Extend on-premises capacity</a:t>
            </a:r>
          </a:p>
        </p:txBody>
      </p:sp>
      <p:sp>
        <p:nvSpPr>
          <p:cNvPr id="10" name="TextBox 9">
            <a:extLst>
              <a:ext uri="{FF2B5EF4-FFF2-40B4-BE49-F238E27FC236}">
                <a16:creationId xmlns:a16="http://schemas.microsoft.com/office/drawing/2014/main" id="{AF67B7EA-60A0-4648-AF99-2588B30B52D9}"/>
              </a:ext>
            </a:extLst>
          </p:cNvPr>
          <p:cNvSpPr txBox="1"/>
          <p:nvPr/>
        </p:nvSpPr>
        <p:spPr>
          <a:xfrm>
            <a:off x="2311152" y="3237440"/>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 Migration Service</a:t>
            </a:r>
          </a:p>
        </p:txBody>
      </p:sp>
      <p:sp>
        <p:nvSpPr>
          <p:cNvPr id="11" name="TextBox 10">
            <a:extLst>
              <a:ext uri="{FF2B5EF4-FFF2-40B4-BE49-F238E27FC236}">
                <a16:creationId xmlns:a16="http://schemas.microsoft.com/office/drawing/2014/main" id="{D58965A4-D62B-45CF-85E4-25969E77E77E}"/>
              </a:ext>
            </a:extLst>
          </p:cNvPr>
          <p:cNvSpPr txBox="1"/>
          <p:nvPr/>
        </p:nvSpPr>
        <p:spPr>
          <a:xfrm>
            <a:off x="1104920" y="4074633"/>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Witness</a:t>
            </a:r>
          </a:p>
        </p:txBody>
      </p:sp>
      <p:sp>
        <p:nvSpPr>
          <p:cNvPr id="12" name="TextBox 11">
            <a:extLst>
              <a:ext uri="{FF2B5EF4-FFF2-40B4-BE49-F238E27FC236}">
                <a16:creationId xmlns:a16="http://schemas.microsoft.com/office/drawing/2014/main" id="{B3C63CA1-0373-4FCA-A77D-3081F77391B1}"/>
              </a:ext>
            </a:extLst>
          </p:cNvPr>
          <p:cNvSpPr txBox="1"/>
          <p:nvPr/>
        </p:nvSpPr>
        <p:spPr>
          <a:xfrm>
            <a:off x="2311152" y="4074633"/>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Azure VM</a:t>
            </a:r>
          </a:p>
        </p:txBody>
      </p:sp>
      <p:sp>
        <p:nvSpPr>
          <p:cNvPr id="13" name="TextBox 12">
            <a:extLst>
              <a:ext uri="{FF2B5EF4-FFF2-40B4-BE49-F238E27FC236}">
                <a16:creationId xmlns:a16="http://schemas.microsoft.com/office/drawing/2014/main" id="{EBBC7107-D425-4F34-8130-EF1A2E400188}"/>
              </a:ext>
            </a:extLst>
          </p:cNvPr>
          <p:cNvSpPr txBox="1"/>
          <p:nvPr/>
        </p:nvSpPr>
        <p:spPr>
          <a:xfrm>
            <a:off x="231115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Extend Network</a:t>
            </a:r>
          </a:p>
        </p:txBody>
      </p:sp>
      <p:sp>
        <p:nvSpPr>
          <p:cNvPr id="14" name="TextBox 13">
            <a:extLst>
              <a:ext uri="{FF2B5EF4-FFF2-40B4-BE49-F238E27FC236}">
                <a16:creationId xmlns:a16="http://schemas.microsoft.com/office/drawing/2014/main" id="{D20EB83B-8ECE-4D04-B9F3-B80DAE6E527B}"/>
              </a:ext>
            </a:extLst>
          </p:cNvPr>
          <p:cNvSpPr txBox="1"/>
          <p:nvPr/>
        </p:nvSpPr>
        <p:spPr>
          <a:xfrm>
            <a:off x="64772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Network Adapter</a:t>
            </a:r>
          </a:p>
        </p:txBody>
      </p:sp>
      <p:sp>
        <p:nvSpPr>
          <p:cNvPr id="15" name="TextBox 14">
            <a:extLst>
              <a:ext uri="{FF2B5EF4-FFF2-40B4-BE49-F238E27FC236}">
                <a16:creationId xmlns:a16="http://schemas.microsoft.com/office/drawing/2014/main" id="{FCFA2797-216A-4A95-B7A8-4ABBE2F19081}"/>
              </a:ext>
            </a:extLst>
          </p:cNvPr>
          <p:cNvSpPr txBox="1"/>
          <p:nvPr/>
        </p:nvSpPr>
        <p:spPr>
          <a:xfrm rot="18935516">
            <a:off x="219705" y="292090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Storage</a:t>
            </a:r>
          </a:p>
        </p:txBody>
      </p:sp>
      <p:sp>
        <p:nvSpPr>
          <p:cNvPr id="16" name="TextBox 15">
            <a:extLst>
              <a:ext uri="{FF2B5EF4-FFF2-40B4-BE49-F238E27FC236}">
                <a16:creationId xmlns:a16="http://schemas.microsoft.com/office/drawing/2014/main" id="{F1DD5A1D-3B07-4526-BF0A-6BB9A9451D87}"/>
              </a:ext>
            </a:extLst>
          </p:cNvPr>
          <p:cNvSpPr txBox="1"/>
          <p:nvPr/>
        </p:nvSpPr>
        <p:spPr>
          <a:xfrm rot="18935516">
            <a:off x="219704" y="3781767"/>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Compute</a:t>
            </a:r>
          </a:p>
        </p:txBody>
      </p:sp>
      <p:sp>
        <p:nvSpPr>
          <p:cNvPr id="17" name="TextBox 16">
            <a:extLst>
              <a:ext uri="{FF2B5EF4-FFF2-40B4-BE49-F238E27FC236}">
                <a16:creationId xmlns:a16="http://schemas.microsoft.com/office/drawing/2014/main" id="{DDE4189F-4469-4AA5-B361-32B886FCB090}"/>
              </a:ext>
            </a:extLst>
          </p:cNvPr>
          <p:cNvSpPr txBox="1"/>
          <p:nvPr/>
        </p:nvSpPr>
        <p:spPr>
          <a:xfrm rot="18935516">
            <a:off x="219702" y="471977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Networking</a:t>
            </a:r>
          </a:p>
        </p:txBody>
      </p:sp>
      <p:sp>
        <p:nvSpPr>
          <p:cNvPr id="18" name="TextBox 17">
            <a:extLst>
              <a:ext uri="{FF2B5EF4-FFF2-40B4-BE49-F238E27FC236}">
                <a16:creationId xmlns:a16="http://schemas.microsoft.com/office/drawing/2014/main" id="{F7360CF8-A3F5-4BCE-A35E-BE2BD2D9D88D}"/>
              </a:ext>
            </a:extLst>
          </p:cNvPr>
          <p:cNvSpPr txBox="1"/>
          <p:nvPr/>
        </p:nvSpPr>
        <p:spPr>
          <a:xfrm>
            <a:off x="7284908" y="306939"/>
            <a:ext cx="44596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41"/>
                </a:solidFill>
                <a:effectLst/>
                <a:uLnTx/>
                <a:uFillTx/>
                <a:latin typeface="Segoe UI Semibold"/>
                <a:ea typeface="+mn-ea"/>
                <a:cs typeface="+mn-cs"/>
              </a:rPr>
              <a:t>Centrally manage from Azure</a:t>
            </a:r>
          </a:p>
        </p:txBody>
      </p:sp>
      <p:sp>
        <p:nvSpPr>
          <p:cNvPr id="19" name="TextBox 18">
            <a:extLst>
              <a:ext uri="{FF2B5EF4-FFF2-40B4-BE49-F238E27FC236}">
                <a16:creationId xmlns:a16="http://schemas.microsoft.com/office/drawing/2014/main" id="{ECC87AC4-4780-4D68-80E2-6ECE363195F6}"/>
              </a:ext>
            </a:extLst>
          </p:cNvPr>
          <p:cNvSpPr txBox="1"/>
          <p:nvPr/>
        </p:nvSpPr>
        <p:spPr>
          <a:xfrm>
            <a:off x="7817007"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Secure</a:t>
            </a:r>
          </a:p>
        </p:txBody>
      </p:sp>
      <p:sp>
        <p:nvSpPr>
          <p:cNvPr id="20" name="TextBox 19">
            <a:extLst>
              <a:ext uri="{FF2B5EF4-FFF2-40B4-BE49-F238E27FC236}">
                <a16:creationId xmlns:a16="http://schemas.microsoft.com/office/drawing/2014/main" id="{71BFCCCA-C904-4601-8312-D5C89E2D26DA}"/>
              </a:ext>
            </a:extLst>
          </p:cNvPr>
          <p:cNvSpPr txBox="1"/>
          <p:nvPr/>
        </p:nvSpPr>
        <p:spPr>
          <a:xfrm>
            <a:off x="9246972"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1" name="TextBox 20">
            <a:extLst>
              <a:ext uri="{FF2B5EF4-FFF2-40B4-BE49-F238E27FC236}">
                <a16:creationId xmlns:a16="http://schemas.microsoft.com/office/drawing/2014/main" id="{E7B0E32A-9E35-4535-B9F6-739606EDF49B}"/>
              </a:ext>
            </a:extLst>
          </p:cNvPr>
          <p:cNvSpPr txBox="1"/>
          <p:nvPr/>
        </p:nvSpPr>
        <p:spPr>
          <a:xfrm>
            <a:off x="10686665"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Update</a:t>
            </a:r>
          </a:p>
        </p:txBody>
      </p:sp>
      <p:sp>
        <p:nvSpPr>
          <p:cNvPr id="22" name="TextBox 21">
            <a:extLst>
              <a:ext uri="{FF2B5EF4-FFF2-40B4-BE49-F238E27FC236}">
                <a16:creationId xmlns:a16="http://schemas.microsoft.com/office/drawing/2014/main" id="{71C2FAB7-D517-47DB-B4B2-FD84664759EB}"/>
              </a:ext>
            </a:extLst>
          </p:cNvPr>
          <p:cNvSpPr txBox="1"/>
          <p:nvPr/>
        </p:nvSpPr>
        <p:spPr>
          <a:xfrm>
            <a:off x="7564088"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Security Center</a:t>
            </a:r>
          </a:p>
        </p:txBody>
      </p:sp>
      <p:sp>
        <p:nvSpPr>
          <p:cNvPr id="23" name="TextBox 22">
            <a:extLst>
              <a:ext uri="{FF2B5EF4-FFF2-40B4-BE49-F238E27FC236}">
                <a16:creationId xmlns:a16="http://schemas.microsoft.com/office/drawing/2014/main" id="{AAD96157-EBD2-4C3A-8C4F-7348C5FC7881}"/>
              </a:ext>
            </a:extLst>
          </p:cNvPr>
          <p:cNvSpPr txBox="1"/>
          <p:nvPr/>
        </p:nvSpPr>
        <p:spPr>
          <a:xfrm>
            <a:off x="8969341"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4" name="TextBox 23">
            <a:extLst>
              <a:ext uri="{FF2B5EF4-FFF2-40B4-BE49-F238E27FC236}">
                <a16:creationId xmlns:a16="http://schemas.microsoft.com/office/drawing/2014/main" id="{01B35B4B-C1ED-4C0C-A38D-429C6D33690F}"/>
              </a:ext>
            </a:extLst>
          </p:cNvPr>
          <p:cNvSpPr txBox="1"/>
          <p:nvPr/>
        </p:nvSpPr>
        <p:spPr>
          <a:xfrm>
            <a:off x="10436594"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Update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Management</a:t>
            </a:r>
          </a:p>
        </p:txBody>
      </p:sp>
      <p:sp>
        <p:nvSpPr>
          <p:cNvPr id="25" name="TextBox 24">
            <a:extLst>
              <a:ext uri="{FF2B5EF4-FFF2-40B4-BE49-F238E27FC236}">
                <a16:creationId xmlns:a16="http://schemas.microsoft.com/office/drawing/2014/main" id="{97952EF4-3810-4138-B079-8C7635E2D821}"/>
              </a:ext>
            </a:extLst>
          </p:cNvPr>
          <p:cNvSpPr txBox="1"/>
          <p:nvPr/>
        </p:nvSpPr>
        <p:spPr>
          <a:xfrm>
            <a:off x="8238143"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Arc for Servers</a:t>
            </a:r>
          </a:p>
        </p:txBody>
      </p:sp>
      <p:sp>
        <p:nvSpPr>
          <p:cNvPr id="26" name="TextBox 25">
            <a:extLst>
              <a:ext uri="{FF2B5EF4-FFF2-40B4-BE49-F238E27FC236}">
                <a16:creationId xmlns:a16="http://schemas.microsoft.com/office/drawing/2014/main" id="{D5D7F1A7-3E62-4E71-8696-8D9B3D93E14C}"/>
              </a:ext>
            </a:extLst>
          </p:cNvPr>
          <p:cNvSpPr txBox="1"/>
          <p:nvPr/>
        </p:nvSpPr>
        <p:spPr>
          <a:xfrm>
            <a:off x="9736357"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Policy</a:t>
            </a:r>
          </a:p>
        </p:txBody>
      </p:sp>
      <p:sp>
        <p:nvSpPr>
          <p:cNvPr id="27" name="Freeform: Shape 26">
            <a:extLst>
              <a:ext uri="{FF2B5EF4-FFF2-40B4-BE49-F238E27FC236}">
                <a16:creationId xmlns:a16="http://schemas.microsoft.com/office/drawing/2014/main" id="{6ABC9704-41E7-4EE1-9778-38015E7B79E5}"/>
              </a:ext>
              <a:ext uri="{C183D7F6-B498-43B3-948B-1728B52AA6E4}">
                <adec:decorative xmlns:adec="http://schemas.microsoft.com/office/drawing/2017/decorative" val="1"/>
              </a:ext>
            </a:extLst>
          </p:cNvPr>
          <p:cNvSpPr/>
          <p:nvPr/>
        </p:nvSpPr>
        <p:spPr bwMode="auto">
          <a:xfrm>
            <a:off x="5137260" y="644501"/>
            <a:ext cx="1938988" cy="1117017"/>
          </a:xfrm>
          <a:custGeom>
            <a:avLst/>
            <a:gdLst>
              <a:gd name="connsiteX0" fmla="*/ 807675 w 1938988"/>
              <a:gd name="connsiteY0" fmla="*/ 0 h 1117017"/>
              <a:gd name="connsiteX1" fmla="*/ 1153147 w 1938988"/>
              <a:gd name="connsiteY1" fmla="*/ 183686 h 1117017"/>
              <a:gd name="connsiteX2" fmla="*/ 1167099 w 1938988"/>
              <a:gd name="connsiteY2" fmla="*/ 209389 h 1117017"/>
              <a:gd name="connsiteX3" fmla="*/ 1194391 w 1938988"/>
              <a:gd name="connsiteY3" fmla="*/ 200917 h 1117017"/>
              <a:gd name="connsiteX4" fmla="*/ 1273207 w 1938988"/>
              <a:gd name="connsiteY4" fmla="*/ 192972 h 1117017"/>
              <a:gd name="connsiteX5" fmla="*/ 1656343 w 1938988"/>
              <a:gd name="connsiteY5" fmla="*/ 505237 h 1117017"/>
              <a:gd name="connsiteX6" fmla="*/ 1657978 w 1938988"/>
              <a:gd name="connsiteY6" fmla="*/ 521461 h 1117017"/>
              <a:gd name="connsiteX7" fmla="*/ 1700512 w 1938988"/>
              <a:gd name="connsiteY7" fmla="*/ 525749 h 1117017"/>
              <a:gd name="connsiteX8" fmla="*/ 1938988 w 1938988"/>
              <a:gd name="connsiteY8" fmla="*/ 818349 h 1117017"/>
              <a:gd name="connsiteX9" fmla="*/ 1700512 w 1938988"/>
              <a:gd name="connsiteY9" fmla="*/ 1110949 h 1117017"/>
              <a:gd name="connsiteX10" fmla="*/ 1664287 w 1938988"/>
              <a:gd name="connsiteY10" fmla="*/ 1114601 h 1117017"/>
              <a:gd name="connsiteX11" fmla="*/ 1664287 w 1938988"/>
              <a:gd name="connsiteY11" fmla="*/ 1117017 h 1117017"/>
              <a:gd name="connsiteX12" fmla="*/ 1640320 w 1938988"/>
              <a:gd name="connsiteY12" fmla="*/ 1117017 h 1117017"/>
              <a:gd name="connsiteX13" fmla="*/ 391050 w 1938988"/>
              <a:gd name="connsiteY13" fmla="*/ 1117017 h 1117017"/>
              <a:gd name="connsiteX14" fmla="*/ 391050 w 1938988"/>
              <a:gd name="connsiteY14" fmla="*/ 1112899 h 1117017"/>
              <a:gd name="connsiteX15" fmla="*/ 350196 w 1938988"/>
              <a:gd name="connsiteY15" fmla="*/ 1117017 h 1117017"/>
              <a:gd name="connsiteX16" fmla="*/ 0 w 1938988"/>
              <a:gd name="connsiteY16" fmla="*/ 766821 h 1117017"/>
              <a:gd name="connsiteX17" fmla="*/ 350196 w 1938988"/>
              <a:gd name="connsiteY17" fmla="*/ 416625 h 1117017"/>
              <a:gd name="connsiteX18" fmla="*/ 391576 w 1938988"/>
              <a:gd name="connsiteY18" fmla="*/ 421838 h 1117017"/>
              <a:gd name="connsiteX19" fmla="*/ 391050 w 1938988"/>
              <a:gd name="connsiteY19" fmla="*/ 416625 h 1117017"/>
              <a:gd name="connsiteX20" fmla="*/ 807675 w 1938988"/>
              <a:gd name="connsiteY20" fmla="*/ 0 h 111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8988" h="1117017">
                <a:moveTo>
                  <a:pt x="807675" y="0"/>
                </a:moveTo>
                <a:cubicBezTo>
                  <a:pt x="951485" y="0"/>
                  <a:pt x="1078277" y="72863"/>
                  <a:pt x="1153147" y="183686"/>
                </a:cubicBezTo>
                <a:lnTo>
                  <a:pt x="1167099" y="209389"/>
                </a:lnTo>
                <a:lnTo>
                  <a:pt x="1194391" y="200917"/>
                </a:lnTo>
                <a:cubicBezTo>
                  <a:pt x="1219849" y="195708"/>
                  <a:pt x="1246209" y="192972"/>
                  <a:pt x="1273207" y="192972"/>
                </a:cubicBezTo>
                <a:cubicBezTo>
                  <a:pt x="1462197" y="192972"/>
                  <a:pt x="1619876" y="327028"/>
                  <a:pt x="1656343" y="505237"/>
                </a:cubicBezTo>
                <a:lnTo>
                  <a:pt x="1657978" y="521461"/>
                </a:lnTo>
                <a:lnTo>
                  <a:pt x="1700512" y="525749"/>
                </a:lnTo>
                <a:cubicBezTo>
                  <a:pt x="1836610" y="553599"/>
                  <a:pt x="1938988" y="674018"/>
                  <a:pt x="1938988" y="818349"/>
                </a:cubicBezTo>
                <a:cubicBezTo>
                  <a:pt x="1938988" y="962680"/>
                  <a:pt x="1836610" y="1083100"/>
                  <a:pt x="1700512" y="1110949"/>
                </a:cubicBezTo>
                <a:lnTo>
                  <a:pt x="1664287" y="1114601"/>
                </a:lnTo>
                <a:lnTo>
                  <a:pt x="1664287" y="1117017"/>
                </a:lnTo>
                <a:lnTo>
                  <a:pt x="1640320" y="1117017"/>
                </a:lnTo>
                <a:lnTo>
                  <a:pt x="391050" y="1117017"/>
                </a:lnTo>
                <a:lnTo>
                  <a:pt x="391050" y="1112899"/>
                </a:lnTo>
                <a:lnTo>
                  <a:pt x="350196" y="1117017"/>
                </a:lnTo>
                <a:cubicBezTo>
                  <a:pt x="156788" y="1117017"/>
                  <a:pt x="0" y="960229"/>
                  <a:pt x="0" y="766821"/>
                </a:cubicBezTo>
                <a:cubicBezTo>
                  <a:pt x="0" y="573413"/>
                  <a:pt x="156788" y="416625"/>
                  <a:pt x="350196" y="416625"/>
                </a:cubicBezTo>
                <a:lnTo>
                  <a:pt x="391576" y="421838"/>
                </a:lnTo>
                <a:lnTo>
                  <a:pt x="391050" y="416625"/>
                </a:lnTo>
                <a:cubicBezTo>
                  <a:pt x="391050" y="186529"/>
                  <a:pt x="577579" y="0"/>
                  <a:pt x="807675" y="0"/>
                </a:cubicBezTo>
                <a:close/>
              </a:path>
            </a:pathLst>
          </a:cu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26FE3064-9308-44D4-9EFE-9F6DA911C0E7}"/>
              </a:ext>
              <a:ext uri="{C183D7F6-B498-43B3-948B-1728B52AA6E4}">
                <adec:decorative xmlns:adec="http://schemas.microsoft.com/office/drawing/2017/decorative" val="1"/>
              </a:ext>
            </a:extLst>
          </p:cNvPr>
          <p:cNvSpPr/>
          <p:nvPr/>
        </p:nvSpPr>
        <p:spPr>
          <a:xfrm flipH="1">
            <a:off x="4606069" y="1685318"/>
            <a:ext cx="1871144" cy="3445482"/>
          </a:xfrm>
          <a:prstGeom prst="arc">
            <a:avLst>
              <a:gd name="adj1" fmla="val 17098894"/>
              <a:gd name="adj2" fmla="val 5019270"/>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Arc 28">
            <a:extLst>
              <a:ext uri="{FF2B5EF4-FFF2-40B4-BE49-F238E27FC236}">
                <a16:creationId xmlns:a16="http://schemas.microsoft.com/office/drawing/2014/main" id="{00CC8314-81EB-4765-93C8-B034E66BEAAF}"/>
              </a:ext>
              <a:ext uri="{C183D7F6-B498-43B3-948B-1728B52AA6E4}">
                <adec:decorative xmlns:adec="http://schemas.microsoft.com/office/drawing/2017/decorative" val="1"/>
              </a:ext>
            </a:extLst>
          </p:cNvPr>
          <p:cNvSpPr/>
          <p:nvPr/>
        </p:nvSpPr>
        <p:spPr>
          <a:xfrm rot="10800000" flipH="1">
            <a:off x="5765670" y="1843823"/>
            <a:ext cx="1871144" cy="3445482"/>
          </a:xfrm>
          <a:prstGeom prst="arc">
            <a:avLst>
              <a:gd name="adj1" fmla="val 17098894"/>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Arc 29">
            <a:extLst>
              <a:ext uri="{FF2B5EF4-FFF2-40B4-BE49-F238E27FC236}">
                <a16:creationId xmlns:a16="http://schemas.microsoft.com/office/drawing/2014/main" id="{4139D08F-10B0-4565-968B-517457C6AA54}"/>
              </a:ext>
              <a:ext uri="{C183D7F6-B498-43B3-948B-1728B52AA6E4}">
                <adec:decorative xmlns:adec="http://schemas.microsoft.com/office/drawing/2017/decorative" val="1"/>
              </a:ext>
            </a:extLst>
          </p:cNvPr>
          <p:cNvSpPr/>
          <p:nvPr/>
        </p:nvSpPr>
        <p:spPr>
          <a:xfrm rot="6776837">
            <a:off x="8444217" y="3311107"/>
            <a:ext cx="1298503" cy="3445482"/>
          </a:xfrm>
          <a:prstGeom prst="arc">
            <a:avLst>
              <a:gd name="adj1" fmla="val 17942780"/>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Arc 31">
            <a:extLst>
              <a:ext uri="{FF2B5EF4-FFF2-40B4-BE49-F238E27FC236}">
                <a16:creationId xmlns:a16="http://schemas.microsoft.com/office/drawing/2014/main" id="{CFD909A6-C499-473E-9813-B05DFC61BA66}"/>
              </a:ext>
              <a:ext uri="{C183D7F6-B498-43B3-948B-1728B52AA6E4}">
                <adec:decorative xmlns:adec="http://schemas.microsoft.com/office/drawing/2017/decorative" val="1"/>
              </a:ext>
            </a:extLst>
          </p:cNvPr>
          <p:cNvSpPr/>
          <p:nvPr/>
        </p:nvSpPr>
        <p:spPr>
          <a:xfrm rot="3786977">
            <a:off x="2793214" y="3393528"/>
            <a:ext cx="1298503" cy="3254439"/>
          </a:xfrm>
          <a:prstGeom prst="arc">
            <a:avLst>
              <a:gd name="adj1" fmla="val 17098894"/>
              <a:gd name="adj2" fmla="val 3904188"/>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Arc 32">
            <a:extLst>
              <a:ext uri="{FF2B5EF4-FFF2-40B4-BE49-F238E27FC236}">
                <a16:creationId xmlns:a16="http://schemas.microsoft.com/office/drawing/2014/main" id="{58CF7CEB-3DAD-4CB3-8C37-BB11BD68E426}"/>
              </a:ext>
              <a:ext uri="{C183D7F6-B498-43B3-948B-1728B52AA6E4}">
                <adec:decorative xmlns:adec="http://schemas.microsoft.com/office/drawing/2017/decorative" val="1"/>
              </a:ext>
            </a:extLst>
          </p:cNvPr>
          <p:cNvSpPr/>
          <p:nvPr/>
        </p:nvSpPr>
        <p:spPr>
          <a:xfrm rot="3786977">
            <a:off x="2939364" y="3519785"/>
            <a:ext cx="1298503" cy="3271674"/>
          </a:xfrm>
          <a:prstGeom prst="arc">
            <a:avLst>
              <a:gd name="adj1" fmla="val 17098894"/>
              <a:gd name="adj2" fmla="val 2278729"/>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Picture 33" descr=" Backup">
            <a:extLst>
              <a:ext uri="{FF2B5EF4-FFF2-40B4-BE49-F238E27FC236}">
                <a16:creationId xmlns:a16="http://schemas.microsoft.com/office/drawing/2014/main" id="{CF9DBE96-9221-4BF1-A90E-09CF3CCCD54B}"/>
              </a:ext>
            </a:extLst>
          </p:cNvPr>
          <p:cNvPicPr>
            <a:picLocks noChangeAspect="1"/>
          </p:cNvPicPr>
          <p:nvPr/>
        </p:nvPicPr>
        <p:blipFill>
          <a:blip r:embed="rId4"/>
          <a:stretch>
            <a:fillRect/>
          </a:stretch>
        </p:blipFill>
        <p:spPr>
          <a:xfrm>
            <a:off x="1003337" y="1483382"/>
            <a:ext cx="487289" cy="411672"/>
          </a:xfrm>
          <a:prstGeom prst="rect">
            <a:avLst/>
          </a:prstGeom>
        </p:spPr>
      </p:pic>
      <p:pic>
        <p:nvPicPr>
          <p:cNvPr id="35" name="Picture 34" descr=" Backup">
            <a:extLst>
              <a:ext uri="{FF2B5EF4-FFF2-40B4-BE49-F238E27FC236}">
                <a16:creationId xmlns:a16="http://schemas.microsoft.com/office/drawing/2014/main" id="{284BF226-F5C0-4193-9255-7ED7653843E8}"/>
              </a:ext>
            </a:extLst>
          </p:cNvPr>
          <p:cNvPicPr>
            <a:picLocks noChangeAspect="1"/>
          </p:cNvPicPr>
          <p:nvPr/>
        </p:nvPicPr>
        <p:blipFill>
          <a:blip r:embed="rId4"/>
          <a:stretch>
            <a:fillRect/>
          </a:stretch>
        </p:blipFill>
        <p:spPr>
          <a:xfrm>
            <a:off x="2322871" y="1483382"/>
            <a:ext cx="487289" cy="411672"/>
          </a:xfrm>
          <a:prstGeom prst="rect">
            <a:avLst/>
          </a:prstGeom>
        </p:spPr>
      </p:pic>
      <p:pic>
        <p:nvPicPr>
          <p:cNvPr id="42" name="Graphic 41" descr="Virtual Machines">
            <a:extLst>
              <a:ext uri="{FF2B5EF4-FFF2-40B4-BE49-F238E27FC236}">
                <a16:creationId xmlns:a16="http://schemas.microsoft.com/office/drawing/2014/main" id="{6D025D34-E66E-4CE8-8169-F7217D6153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66275" y="3698542"/>
            <a:ext cx="457550" cy="457550"/>
          </a:xfrm>
          <a:prstGeom prst="rect">
            <a:avLst/>
          </a:prstGeom>
        </p:spPr>
      </p:pic>
      <p:pic>
        <p:nvPicPr>
          <p:cNvPr id="43" name="Graphic 42" descr="Virtual Network">
            <a:extLst>
              <a:ext uri="{FF2B5EF4-FFF2-40B4-BE49-F238E27FC236}">
                <a16:creationId xmlns:a16="http://schemas.microsoft.com/office/drawing/2014/main" id="{F118A6D2-3617-4C96-B330-C5625D604A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6869" y="4536298"/>
            <a:ext cx="457550" cy="457550"/>
          </a:xfrm>
          <a:prstGeom prst="rect">
            <a:avLst/>
          </a:prstGeom>
        </p:spPr>
      </p:pic>
      <p:pic>
        <p:nvPicPr>
          <p:cNvPr id="44" name="Picture 43">
            <a:extLst>
              <a:ext uri="{FF2B5EF4-FFF2-40B4-BE49-F238E27FC236}">
                <a16:creationId xmlns:a16="http://schemas.microsoft.com/office/drawing/2014/main" id="{B300224E-9F61-41E1-BE3E-0BB072B40BD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582882" y="4554609"/>
            <a:ext cx="497961" cy="420928"/>
          </a:xfrm>
          <a:prstGeom prst="rect">
            <a:avLst/>
          </a:prstGeom>
        </p:spPr>
      </p:pic>
      <p:pic>
        <p:nvPicPr>
          <p:cNvPr id="45" name="Picture 44">
            <a:extLst>
              <a:ext uri="{FF2B5EF4-FFF2-40B4-BE49-F238E27FC236}">
                <a16:creationId xmlns:a16="http://schemas.microsoft.com/office/drawing/2014/main" id="{2EF73884-3C17-4766-BB22-11B11A24D74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543690" y="3636244"/>
            <a:ext cx="628010" cy="511380"/>
          </a:xfrm>
          <a:prstGeom prst="rect">
            <a:avLst/>
          </a:prstGeom>
        </p:spPr>
      </p:pic>
      <p:pic>
        <p:nvPicPr>
          <p:cNvPr id="46" name="Picture 45">
            <a:extLst>
              <a:ext uri="{FF2B5EF4-FFF2-40B4-BE49-F238E27FC236}">
                <a16:creationId xmlns:a16="http://schemas.microsoft.com/office/drawing/2014/main" id="{7EBE161A-7864-4F7E-B160-C77C6F24D6D8}"/>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605351" y="2861912"/>
            <a:ext cx="537368" cy="459090"/>
          </a:xfrm>
          <a:prstGeom prst="rect">
            <a:avLst/>
          </a:prstGeom>
        </p:spPr>
      </p:pic>
      <p:pic>
        <p:nvPicPr>
          <p:cNvPr id="47" name="Picture 46">
            <a:extLst>
              <a:ext uri="{FF2B5EF4-FFF2-40B4-BE49-F238E27FC236}">
                <a16:creationId xmlns:a16="http://schemas.microsoft.com/office/drawing/2014/main" id="{BD16107D-3EEB-47DC-8627-1682C6E793B5}"/>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3238779" y="2831679"/>
            <a:ext cx="531501" cy="503527"/>
          </a:xfrm>
          <a:prstGeom prst="rect">
            <a:avLst/>
          </a:prstGeom>
        </p:spPr>
      </p:pic>
      <p:pic>
        <p:nvPicPr>
          <p:cNvPr id="48" name="Picture 47">
            <a:extLst>
              <a:ext uri="{FF2B5EF4-FFF2-40B4-BE49-F238E27FC236}">
                <a16:creationId xmlns:a16="http://schemas.microsoft.com/office/drawing/2014/main" id="{ACDF27AD-9DCD-41DF-AEDC-25B26542145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953137" y="3459842"/>
            <a:ext cx="469344" cy="569918"/>
          </a:xfrm>
          <a:prstGeom prst="rect">
            <a:avLst/>
          </a:prstGeom>
        </p:spPr>
      </p:pic>
      <p:pic>
        <p:nvPicPr>
          <p:cNvPr id="49" name="Picture 48">
            <a:extLst>
              <a:ext uri="{FF2B5EF4-FFF2-40B4-BE49-F238E27FC236}">
                <a16:creationId xmlns:a16="http://schemas.microsoft.com/office/drawing/2014/main" id="{761C255B-A619-42B8-842B-C7DA9F8CE7CE}"/>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338704" y="3474474"/>
            <a:ext cx="619211" cy="600159"/>
          </a:xfrm>
          <a:prstGeom prst="rect">
            <a:avLst/>
          </a:prstGeom>
        </p:spPr>
      </p:pic>
      <p:pic>
        <p:nvPicPr>
          <p:cNvPr id="50" name="Picture 49">
            <a:extLst>
              <a:ext uri="{FF2B5EF4-FFF2-40B4-BE49-F238E27FC236}">
                <a16:creationId xmlns:a16="http://schemas.microsoft.com/office/drawing/2014/main" id="{7CB714CA-EAAE-4C18-B5D8-72D46AF67238}"/>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971554" y="1822747"/>
            <a:ext cx="590632" cy="581106"/>
          </a:xfrm>
          <a:prstGeom prst="rect">
            <a:avLst/>
          </a:prstGeom>
        </p:spPr>
      </p:pic>
      <p:pic>
        <p:nvPicPr>
          <p:cNvPr id="53" name="Picture 52">
            <a:extLst>
              <a:ext uri="{FF2B5EF4-FFF2-40B4-BE49-F238E27FC236}">
                <a16:creationId xmlns:a16="http://schemas.microsoft.com/office/drawing/2014/main" id="{B19E2B21-96B7-41CD-851B-834DDDB5C0FE}"/>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2121797" y="6029325"/>
            <a:ext cx="730941" cy="502444"/>
          </a:xfrm>
          <a:prstGeom prst="rect">
            <a:avLst/>
          </a:prstGeom>
        </p:spPr>
      </p:pic>
      <p:pic>
        <p:nvPicPr>
          <p:cNvPr id="58" name="Picture 57">
            <a:extLst>
              <a:ext uri="{FF2B5EF4-FFF2-40B4-BE49-F238E27FC236}">
                <a16:creationId xmlns:a16="http://schemas.microsoft.com/office/drawing/2014/main" id="{CDD5DFFC-76A4-41B5-AF02-9674A8CCF583}"/>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9637560" y="6029325"/>
            <a:ext cx="730941" cy="502444"/>
          </a:xfrm>
          <a:prstGeom prst="rect">
            <a:avLst/>
          </a:prstGeom>
        </p:spPr>
      </p:pic>
      <p:pic>
        <p:nvPicPr>
          <p:cNvPr id="59" name="Picture 58">
            <a:extLst>
              <a:ext uri="{FF2B5EF4-FFF2-40B4-BE49-F238E27FC236}">
                <a16:creationId xmlns:a16="http://schemas.microsoft.com/office/drawing/2014/main" id="{BC36F74A-5E23-468E-B2AA-EE79CCEE48A4}"/>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8673154" y="6029325"/>
            <a:ext cx="730941" cy="502444"/>
          </a:xfrm>
          <a:prstGeom prst="rect">
            <a:avLst/>
          </a:prstGeom>
        </p:spPr>
      </p:pic>
      <p:sp>
        <p:nvSpPr>
          <p:cNvPr id="61" name="Arc 60">
            <a:extLst>
              <a:ext uri="{FF2B5EF4-FFF2-40B4-BE49-F238E27FC236}">
                <a16:creationId xmlns:a16="http://schemas.microsoft.com/office/drawing/2014/main" id="{C476DE56-575D-4B39-BAD9-55B880F96914}"/>
              </a:ext>
              <a:ext uri="{C183D7F6-B498-43B3-948B-1728B52AA6E4}">
                <adec:decorative xmlns:adec="http://schemas.microsoft.com/office/drawing/2017/decorative" val="1"/>
              </a:ext>
            </a:extLst>
          </p:cNvPr>
          <p:cNvSpPr/>
          <p:nvPr/>
        </p:nvSpPr>
        <p:spPr>
          <a:xfrm rot="6776837">
            <a:off x="8394243" y="3553416"/>
            <a:ext cx="1298503" cy="3445482"/>
          </a:xfrm>
          <a:prstGeom prst="arc">
            <a:avLst>
              <a:gd name="adj1" fmla="val 21182583"/>
              <a:gd name="adj2" fmla="val 5157969"/>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D93CD092-53F3-4AB3-A6F8-B43D7760E69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8163933" y="1806598"/>
            <a:ext cx="501586" cy="535477"/>
          </a:xfrm>
          <a:prstGeom prst="rect">
            <a:avLst/>
          </a:prstGeom>
        </p:spPr>
      </p:pic>
      <p:pic>
        <p:nvPicPr>
          <p:cNvPr id="63" name="Picture 62">
            <a:extLst>
              <a:ext uri="{FF2B5EF4-FFF2-40B4-BE49-F238E27FC236}">
                <a16:creationId xmlns:a16="http://schemas.microsoft.com/office/drawing/2014/main" id="{CC897BEE-D524-4B52-A02D-454BC8A3D86D}"/>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9511930" y="1761518"/>
            <a:ext cx="613213" cy="589927"/>
          </a:xfrm>
          <a:prstGeom prst="rect">
            <a:avLst/>
          </a:prstGeom>
        </p:spPr>
      </p:pic>
      <p:pic>
        <p:nvPicPr>
          <p:cNvPr id="64" name="Picture 63">
            <a:extLst>
              <a:ext uri="{FF2B5EF4-FFF2-40B4-BE49-F238E27FC236}">
                <a16:creationId xmlns:a16="http://schemas.microsoft.com/office/drawing/2014/main" id="{8FB79446-6E61-4FCB-BF9B-44553CE7E02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3576194" y="1375804"/>
            <a:ext cx="606273" cy="563727"/>
          </a:xfrm>
          <a:prstGeom prst="rect">
            <a:avLst/>
          </a:prstGeom>
        </p:spPr>
      </p:pic>
      <p:grpSp>
        <p:nvGrpSpPr>
          <p:cNvPr id="60" name="Group 59">
            <a:extLst>
              <a:ext uri="{FF2B5EF4-FFF2-40B4-BE49-F238E27FC236}">
                <a16:creationId xmlns:a16="http://schemas.microsoft.com/office/drawing/2014/main" id="{5DF12B69-F2C8-49C0-A15E-652509A9A7E7}"/>
              </a:ext>
            </a:extLst>
          </p:cNvPr>
          <p:cNvGrpSpPr/>
          <p:nvPr/>
        </p:nvGrpSpPr>
        <p:grpSpPr>
          <a:xfrm>
            <a:off x="0" y="6494753"/>
            <a:ext cx="12192000" cy="472960"/>
            <a:chOff x="0" y="6494753"/>
            <a:chExt cx="12192000" cy="472960"/>
          </a:xfrm>
        </p:grpSpPr>
        <p:sp>
          <p:nvSpPr>
            <p:cNvPr id="65" name="Rectangle 64">
              <a:extLst>
                <a:ext uri="{FF2B5EF4-FFF2-40B4-BE49-F238E27FC236}">
                  <a16:creationId xmlns:a16="http://schemas.microsoft.com/office/drawing/2014/main" id="{307A9213-31A8-433C-AC8B-50EC8049EC06}"/>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F72ACB5C-0075-4D44-956F-C93861845772}"/>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374843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A7EDCF-2B8F-43D0-BE84-AA96875CC1EB}"/>
              </a:ext>
            </a:extLst>
          </p:cNvPr>
          <p:cNvSpPr/>
          <p:nvPr/>
        </p:nvSpPr>
        <p:spPr bwMode="auto">
          <a:xfrm>
            <a:off x="4095750" y="0"/>
            <a:ext cx="8096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Content Placeholder 5" descr="A picture containing clipart&#10;&#10;Description generated with very high confidence">
            <a:extLst>
              <a:ext uri="{FF2B5EF4-FFF2-40B4-BE49-F238E27FC236}">
                <a16:creationId xmlns:a16="http://schemas.microsoft.com/office/drawing/2014/main" id="{D896D668-672C-489D-92D1-7698C2BA2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7486" y="2521199"/>
            <a:ext cx="1410915" cy="468182"/>
          </a:xfrm>
          <a:prstGeom prst="rect">
            <a:avLst/>
          </a:prstGeom>
        </p:spPr>
      </p:pic>
      <p:pic>
        <p:nvPicPr>
          <p:cNvPr id="16" name="Graphic 15">
            <a:extLst>
              <a:ext uri="{FF2B5EF4-FFF2-40B4-BE49-F238E27FC236}">
                <a16:creationId xmlns:a16="http://schemas.microsoft.com/office/drawing/2014/main" id="{2D9377CA-917B-4959-A6BA-C97F961AEA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2518" y="1069856"/>
            <a:ext cx="1184390" cy="26319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7B86268-A78C-4851-8842-CEDC7F1BF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2995" y="769191"/>
            <a:ext cx="1379896" cy="855535"/>
          </a:xfrm>
          <a:prstGeom prst="rect">
            <a:avLst/>
          </a:prstGeom>
        </p:spPr>
      </p:pic>
      <p:pic>
        <p:nvPicPr>
          <p:cNvPr id="19" name="Picture 18" descr="A close up of a logo&#10;&#10;Description generated with high confidence">
            <a:extLst>
              <a:ext uri="{FF2B5EF4-FFF2-40B4-BE49-F238E27FC236}">
                <a16:creationId xmlns:a16="http://schemas.microsoft.com/office/drawing/2014/main" id="{BFB1A9F4-C1EB-4CF6-AAFE-3F64515B6D0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3340" y="2969974"/>
            <a:ext cx="1972889" cy="816791"/>
          </a:xfrm>
          <a:prstGeom prst="rect">
            <a:avLst/>
          </a:prstGeom>
        </p:spPr>
      </p:pic>
      <p:pic>
        <p:nvPicPr>
          <p:cNvPr id="21" name="Picture 20">
            <a:extLst>
              <a:ext uri="{FF2B5EF4-FFF2-40B4-BE49-F238E27FC236}">
                <a16:creationId xmlns:a16="http://schemas.microsoft.com/office/drawing/2014/main" id="{471DBC60-6B76-4852-807D-84EE9571846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1947" y="4065805"/>
            <a:ext cx="1741992" cy="318117"/>
          </a:xfrm>
          <a:prstGeom prst="rect">
            <a:avLst/>
          </a:prstGeom>
        </p:spPr>
      </p:pic>
      <p:pic>
        <p:nvPicPr>
          <p:cNvPr id="23" name="Picture 22">
            <a:extLst>
              <a:ext uri="{FF2B5EF4-FFF2-40B4-BE49-F238E27FC236}">
                <a16:creationId xmlns:a16="http://schemas.microsoft.com/office/drawing/2014/main" id="{43D87207-64AB-4B0F-9AD6-23B834D15E8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9256" y="5532435"/>
            <a:ext cx="1410915" cy="496022"/>
          </a:xfrm>
          <a:prstGeom prst="rect">
            <a:avLst/>
          </a:prstGeom>
        </p:spPr>
      </p:pic>
      <p:pic>
        <p:nvPicPr>
          <p:cNvPr id="25" name="Graphic 23">
            <a:extLst>
              <a:ext uri="{FF2B5EF4-FFF2-40B4-BE49-F238E27FC236}">
                <a16:creationId xmlns:a16="http://schemas.microsoft.com/office/drawing/2014/main" id="{33999177-FFCD-4B5C-BAC3-6E95E79C677A}"/>
              </a:ext>
              <a:ext uri="{C183D7F6-B498-43B3-948B-1728B52AA6E4}">
                <adec:decorative xmlns:adec="http://schemas.microsoft.com/office/drawing/2017/decorative" val="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815735" y="4087494"/>
            <a:ext cx="1977956" cy="346829"/>
          </a:xfrm>
          <a:custGeom>
            <a:avLst/>
            <a:gdLst>
              <a:gd name="connsiteX0" fmla="*/ 0 w 2593288"/>
              <a:gd name="connsiteY0" fmla="*/ 0 h 454726"/>
              <a:gd name="connsiteX1" fmla="*/ 2597605 w 2593288"/>
              <a:gd name="connsiteY1" fmla="*/ 0 h 454726"/>
              <a:gd name="connsiteX2" fmla="*/ 2597605 w 2593288"/>
              <a:gd name="connsiteY2" fmla="*/ 455986 h 454726"/>
              <a:gd name="connsiteX3" fmla="*/ 0 w 2593288"/>
              <a:gd name="connsiteY3" fmla="*/ 455986 h 454726"/>
            </a:gdLst>
            <a:ahLst/>
            <a:cxnLst>
              <a:cxn ang="0">
                <a:pos x="connsiteX0" y="connsiteY0"/>
              </a:cxn>
              <a:cxn ang="0">
                <a:pos x="connsiteX1" y="connsiteY1"/>
              </a:cxn>
              <a:cxn ang="0">
                <a:pos x="connsiteX2" y="connsiteY2"/>
              </a:cxn>
              <a:cxn ang="0">
                <a:pos x="connsiteX3" y="connsiteY3"/>
              </a:cxn>
            </a:cxnLst>
            <a:rect l="l" t="t" r="r" b="b"/>
            <a:pathLst>
              <a:path w="2593288" h="454726">
                <a:moveTo>
                  <a:pt x="0" y="0"/>
                </a:moveTo>
                <a:lnTo>
                  <a:pt x="2597605" y="0"/>
                </a:lnTo>
                <a:lnTo>
                  <a:pt x="2597605" y="455986"/>
                </a:lnTo>
                <a:lnTo>
                  <a:pt x="0" y="455986"/>
                </a:lnTo>
                <a:close/>
              </a:path>
            </a:pathLst>
          </a:custGeom>
          <a:ln/>
        </p:spPr>
      </p:pic>
      <p:pic>
        <p:nvPicPr>
          <p:cNvPr id="1026" name="Picture 2" descr="Image result for dell emc logo">
            <a:extLst>
              <a:ext uri="{FF2B5EF4-FFF2-40B4-BE49-F238E27FC236}">
                <a16:creationId xmlns:a16="http://schemas.microsoft.com/office/drawing/2014/main" id="{71B9C949-6DDB-4D8C-8AC7-B0BA422921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38788" y="1730162"/>
            <a:ext cx="1741992" cy="28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7C6E01E9-29AE-426A-8093-135B240AEB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0551" y="5196065"/>
            <a:ext cx="1664784" cy="832392"/>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292202C8-060D-4F81-B0EF-F7DA00CE01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36194" y="2431167"/>
            <a:ext cx="1337039" cy="558214"/>
          </a:xfrm>
          <a:prstGeom prst="rect">
            <a:avLst/>
          </a:prstGeom>
        </p:spPr>
      </p:pic>
      <p:pic>
        <p:nvPicPr>
          <p:cNvPr id="4" name="Picture 3" descr="A picture containing plate, drawing, food&#10;&#10;Description automatically generated">
            <a:extLst>
              <a:ext uri="{FF2B5EF4-FFF2-40B4-BE49-F238E27FC236}">
                <a16:creationId xmlns:a16="http://schemas.microsoft.com/office/drawing/2014/main" id="{392705C3-2C26-4833-BE90-7BFA468412FF}"/>
              </a:ext>
            </a:extLst>
          </p:cNvPr>
          <p:cNvPicPr>
            <a:picLocks noChangeAspect="1"/>
          </p:cNvPicPr>
          <p:nvPr/>
        </p:nvPicPr>
        <p:blipFill>
          <a:blip r:embed="rId15"/>
          <a:stretch>
            <a:fillRect/>
          </a:stretch>
        </p:blipFill>
        <p:spPr>
          <a:xfrm>
            <a:off x="7659220" y="4837960"/>
            <a:ext cx="1101129" cy="498110"/>
          </a:xfrm>
          <a:prstGeom prst="rect">
            <a:avLst/>
          </a:prstGeom>
        </p:spPr>
      </p:pic>
      <p:sp>
        <p:nvSpPr>
          <p:cNvPr id="10" name="Title 9">
            <a:extLst>
              <a:ext uri="{FF2B5EF4-FFF2-40B4-BE49-F238E27FC236}">
                <a16:creationId xmlns:a16="http://schemas.microsoft.com/office/drawing/2014/main" id="{B6CE5CB4-3EF2-4462-9762-43C8C3E45414}"/>
              </a:ext>
            </a:extLst>
          </p:cNvPr>
          <p:cNvSpPr>
            <a:spLocks noGrp="1"/>
          </p:cNvSpPr>
          <p:nvPr>
            <p:ph type="title" idx="4294967295"/>
          </p:nvPr>
        </p:nvSpPr>
        <p:spPr>
          <a:xfrm>
            <a:off x="456406" y="1966368"/>
            <a:ext cx="3182938" cy="1109662"/>
          </a:xfrm>
        </p:spPr>
        <p:txBody>
          <a:bodyPr/>
          <a:lstStyle/>
          <a:p>
            <a:pPr algn="ctr"/>
            <a:r>
              <a:rPr lang="en-US" sz="4000" b="1" dirty="0">
                <a:gradFill>
                  <a:gsLst>
                    <a:gs pos="1250">
                      <a:srgbClr val="1A1A1A"/>
                    </a:gs>
                    <a:gs pos="100000">
                      <a:srgbClr val="1A1A1A"/>
                    </a:gs>
                  </a:gsLst>
                  <a:lin ang="5400000" scaled="0"/>
                </a:gradFill>
              </a:rPr>
              <a:t>Windows Admin Center Partners</a:t>
            </a:r>
            <a:br>
              <a:rPr lang="en-US" sz="4000" b="1" dirty="0">
                <a:gradFill>
                  <a:gsLst>
                    <a:gs pos="1250">
                      <a:srgbClr val="1A1A1A"/>
                    </a:gs>
                    <a:gs pos="100000">
                      <a:srgbClr val="1A1A1A"/>
                    </a:gs>
                  </a:gsLst>
                  <a:lin ang="5400000" scaled="0"/>
                </a:gradFill>
              </a:rPr>
            </a:br>
            <a:endParaRPr lang="en-US" sz="4000" dirty="0"/>
          </a:p>
        </p:txBody>
      </p:sp>
      <p:grpSp>
        <p:nvGrpSpPr>
          <p:cNvPr id="18" name="Group 17">
            <a:extLst>
              <a:ext uri="{FF2B5EF4-FFF2-40B4-BE49-F238E27FC236}">
                <a16:creationId xmlns:a16="http://schemas.microsoft.com/office/drawing/2014/main" id="{302A56FC-5664-4B74-9C3C-CCDCFE71E958}"/>
              </a:ext>
            </a:extLst>
          </p:cNvPr>
          <p:cNvGrpSpPr/>
          <p:nvPr/>
        </p:nvGrpSpPr>
        <p:grpSpPr>
          <a:xfrm>
            <a:off x="0" y="6494753"/>
            <a:ext cx="12192000" cy="472960"/>
            <a:chOff x="0" y="6494753"/>
            <a:chExt cx="12192000" cy="472960"/>
          </a:xfrm>
        </p:grpSpPr>
        <p:sp>
          <p:nvSpPr>
            <p:cNvPr id="20" name="Rectangle 19">
              <a:extLst>
                <a:ext uri="{FF2B5EF4-FFF2-40B4-BE49-F238E27FC236}">
                  <a16:creationId xmlns:a16="http://schemas.microsoft.com/office/drawing/2014/main" id="{D8907529-4A82-4F7F-A6B1-9A62639C0C63}"/>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F6D1FB4-0269-49D7-B574-E3E36632D33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2810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0302-D1EC-4819-96D6-20E562F831E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588C41D-418E-44EF-AC17-8B28C8EF3443}"/>
              </a:ext>
            </a:extLst>
          </p:cNvPr>
          <p:cNvSpPr>
            <a:spLocks noGrp="1"/>
          </p:cNvSpPr>
          <p:nvPr>
            <p:ph type="body" sz="quarter" idx="15"/>
          </p:nvPr>
        </p:nvSpPr>
        <p:spPr/>
        <p:txBody>
          <a:bodyPr/>
          <a:lstStyle/>
          <a:p>
            <a:endParaRPr lang="en-GB"/>
          </a:p>
        </p:txBody>
      </p:sp>
      <p:pic>
        <p:nvPicPr>
          <p:cNvPr id="4" name="1waccapabilities">
            <a:hlinkClick r:id="" action="ppaction://media"/>
            <a:extLst>
              <a:ext uri="{FF2B5EF4-FFF2-40B4-BE49-F238E27FC236}">
                <a16:creationId xmlns:a16="http://schemas.microsoft.com/office/drawing/2014/main" id="{3F094863-A78D-4755-A9E7-C4658D1929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52214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adge Tick">
            <a:extLst>
              <a:ext uri="{FF2B5EF4-FFF2-40B4-BE49-F238E27FC236}">
                <a16:creationId xmlns:a16="http://schemas.microsoft.com/office/drawing/2014/main" id="{D6A5E47D-11BC-4686-8783-46F0791B5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612" y="666728"/>
            <a:ext cx="5465791" cy="5465791"/>
          </a:xfrm>
          <a:prstGeom prst="rect">
            <a:avLst/>
          </a:prstGeom>
        </p:spPr>
      </p:pic>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2D62A8E-2B9E-4109-9817-F6F6E9A03FD1}"/>
              </a:ext>
            </a:extLst>
          </p:cNvPr>
          <p:cNvSpPr>
            <a:spLocks noGrp="1"/>
          </p:cNvSpPr>
          <p:nvPr>
            <p:ph type="title"/>
          </p:nvPr>
        </p:nvSpPr>
        <p:spPr/>
        <p:txBody>
          <a:bodyPr/>
          <a:lstStyle/>
          <a:p>
            <a:endParaRPr lang="en-GB" dirty="0"/>
          </a:p>
        </p:txBody>
      </p:sp>
      <p:sp>
        <p:nvSpPr>
          <p:cNvPr id="3" name="TextBox 2">
            <a:extLst>
              <a:ext uri="{FF2B5EF4-FFF2-40B4-BE49-F238E27FC236}">
                <a16:creationId xmlns:a16="http://schemas.microsoft.com/office/drawing/2014/main" id="{24369020-ADC5-465C-9465-11BC0B55AA51}"/>
              </a:ext>
            </a:extLst>
          </p:cNvPr>
          <p:cNvSpPr txBox="1"/>
          <p:nvPr/>
        </p:nvSpPr>
        <p:spPr>
          <a:xfrm>
            <a:off x="6545654" y="2536892"/>
            <a:ext cx="4842848" cy="1569660"/>
          </a:xfrm>
          <a:prstGeom prst="rect">
            <a:avLst/>
          </a:prstGeom>
          <a:noFill/>
        </p:spPr>
        <p:txBody>
          <a:bodyPr wrap="square" rtlCol="0">
            <a:spAutoFit/>
          </a:bodyPr>
          <a:lstStyle/>
          <a:p>
            <a:pPr algn="ctr"/>
            <a:r>
              <a:rPr lang="en-GB" sz="4800" dirty="0">
                <a:latin typeface="Calibri Light (Headings)"/>
              </a:rPr>
              <a:t>Compliance &amp; Consistency</a:t>
            </a:r>
          </a:p>
        </p:txBody>
      </p:sp>
    </p:spTree>
    <p:extLst>
      <p:ext uri="{BB962C8B-B14F-4D97-AF65-F5344CB8AC3E}">
        <p14:creationId xmlns:p14="http://schemas.microsoft.com/office/powerpoint/2010/main" val="40473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Box 121">
            <a:extLst>
              <a:ext uri="{FF2B5EF4-FFF2-40B4-BE49-F238E27FC236}">
                <a16:creationId xmlns:a16="http://schemas.microsoft.com/office/drawing/2014/main" id="{F8D60D6B-6E15-44EC-9E31-A13C80770F06}"/>
              </a:ext>
            </a:extLst>
          </p:cNvPr>
          <p:cNvSpPr txBox="1"/>
          <p:nvPr/>
        </p:nvSpPr>
        <p:spPr>
          <a:xfrm>
            <a:off x="2986212" y="709405"/>
            <a:ext cx="621958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3600" spc="-50" dirty="0">
                <a:ln w="3175">
                  <a:noFill/>
                </a:ln>
                <a:gradFill>
                  <a:gsLst>
                    <a:gs pos="1250">
                      <a:schemeClr val="tx1"/>
                    </a:gs>
                    <a:gs pos="100000">
                      <a:schemeClr val="tx1"/>
                    </a:gs>
                  </a:gsLst>
                  <a:lin ang="5400000" scaled="0"/>
                </a:gradFill>
                <a:latin typeface="Calibri Light (Headings)"/>
                <a:cs typeface="Segoe UI" pitchFamily="34" charset="0"/>
              </a:rPr>
              <a:t>Single control plane with Azure Arc</a:t>
            </a:r>
          </a:p>
        </p:txBody>
      </p:sp>
      <p:sp>
        <p:nvSpPr>
          <p:cNvPr id="123" name="TextBox 122">
            <a:extLst>
              <a:ext uri="{FF2B5EF4-FFF2-40B4-BE49-F238E27FC236}">
                <a16:creationId xmlns:a16="http://schemas.microsoft.com/office/drawing/2014/main" id="{D3D81F8F-D992-4F9F-9E93-FA998AE14DF9}"/>
              </a:ext>
            </a:extLst>
          </p:cNvPr>
          <p:cNvSpPr txBox="1"/>
          <p:nvPr/>
        </p:nvSpPr>
        <p:spPr>
          <a:xfrm>
            <a:off x="1976616" y="1411402"/>
            <a:ext cx="8332474"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gradFill>
                  <a:gsLst>
                    <a:gs pos="1250">
                      <a:schemeClr val="tx1"/>
                    </a:gs>
                    <a:gs pos="100000">
                      <a:schemeClr val="tx1"/>
                    </a:gs>
                  </a:gsLst>
                  <a:lin ang="5400000" scaled="0"/>
                </a:gradFill>
                <a:latin typeface="Calibri Light (Headings)"/>
                <a:cs typeface="Segoe UI" pitchFamily="34" charset="0"/>
              </a:rPr>
              <a:t>Manage </a:t>
            </a:r>
            <a:r>
              <a:rPr lang="en-US" sz="2800" dirty="0">
                <a:solidFill>
                  <a:srgbClr val="007EBA"/>
                </a:solidFill>
                <a:latin typeface="Calibri Light (Headings)"/>
                <a:cs typeface="Segoe UI" pitchFamily="34" charset="0"/>
              </a:rPr>
              <a:t>on-premises</a:t>
            </a:r>
            <a:r>
              <a:rPr lang="en-US" sz="2800" dirty="0">
                <a:gradFill>
                  <a:gsLst>
                    <a:gs pos="1250">
                      <a:schemeClr val="tx1"/>
                    </a:gs>
                    <a:gs pos="100000">
                      <a:schemeClr val="tx1"/>
                    </a:gs>
                  </a:gsLst>
                  <a:lin ang="5400000" scaled="0"/>
                </a:gradFill>
                <a:latin typeface="Calibri Light (Headings)"/>
                <a:cs typeface="Segoe UI" pitchFamily="34" charset="0"/>
              </a:rPr>
              <a:t>, multi-cloud and edge environments</a:t>
            </a:r>
          </a:p>
        </p:txBody>
      </p:sp>
      <p:grpSp>
        <p:nvGrpSpPr>
          <p:cNvPr id="46" name="Group 45">
            <a:extLst>
              <a:ext uri="{FF2B5EF4-FFF2-40B4-BE49-F238E27FC236}">
                <a16:creationId xmlns:a16="http://schemas.microsoft.com/office/drawing/2014/main" id="{2CEF85DE-88D6-475F-B3D1-B0DC5259A1EE}"/>
              </a:ext>
            </a:extLst>
          </p:cNvPr>
          <p:cNvGrpSpPr/>
          <p:nvPr/>
        </p:nvGrpSpPr>
        <p:grpSpPr>
          <a:xfrm>
            <a:off x="4287363" y="3065908"/>
            <a:ext cx="3621336" cy="3968932"/>
            <a:chOff x="4287363" y="2437252"/>
            <a:chExt cx="3621336" cy="3968932"/>
          </a:xfrm>
        </p:grpSpPr>
        <p:sp>
          <p:nvSpPr>
            <p:cNvPr id="47" name="Rectangle 46">
              <a:extLst>
                <a:ext uri="{FF2B5EF4-FFF2-40B4-BE49-F238E27FC236}">
                  <a16:creationId xmlns:a16="http://schemas.microsoft.com/office/drawing/2014/main" id="{77DF4314-7D66-4B3C-B077-A48326F9B7DF}"/>
                </a:ext>
              </a:extLst>
            </p:cNvPr>
            <p:cNvSpPr/>
            <p:nvPr/>
          </p:nvSpPr>
          <p:spPr bwMode="auto">
            <a:xfrm>
              <a:off x="4287363"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Rectangle 47">
              <a:extLst>
                <a:ext uri="{FF2B5EF4-FFF2-40B4-BE49-F238E27FC236}">
                  <a16:creationId xmlns:a16="http://schemas.microsoft.com/office/drawing/2014/main" id="{4F18350F-195F-4F68-99A7-6D47EBBAFEF6}"/>
                </a:ext>
              </a:extLst>
            </p:cNvPr>
            <p:cNvSpPr/>
            <p:nvPr/>
          </p:nvSpPr>
          <p:spPr bwMode="auto">
            <a:xfrm>
              <a:off x="4287363"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At-scale Kubernetes </a:t>
              </a:r>
              <a:br>
                <a:rPr kumimoji="0" lang="en-US" sz="1800" b="0" i="0" u="none" strike="noStrike" kern="1200" cap="none" spc="0" normalizeH="0" baseline="0" noProof="0" dirty="0">
                  <a:ln>
                    <a:noFill/>
                  </a:ln>
                  <a:solidFill>
                    <a:srgbClr val="007EBA"/>
                  </a:solidFill>
                  <a:effectLst/>
                  <a:uLnTx/>
                  <a:uFillTx/>
                  <a:latin typeface="Segoe UI Semibold"/>
                  <a:ea typeface="+mn-ea"/>
                  <a:cs typeface="+mn-cs"/>
                </a:rPr>
              </a:b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app management</a:t>
              </a:r>
              <a:endParaRPr kumimoji="0" lang="en-US" sz="1400" b="0" i="0" u="none" strike="noStrike" kern="1200" cap="none" spc="0" normalizeH="0" baseline="0" noProof="0" dirty="0">
                <a:ln>
                  <a:noFill/>
                </a:ln>
                <a:solidFill>
                  <a:srgbClr val="007EBA"/>
                </a:solidFill>
                <a:effectLst/>
                <a:uLnTx/>
                <a:uFillTx/>
                <a:latin typeface="Segoe UI" panose="020B0502040204020203" pitchFamily="34" charset="0"/>
                <a:ea typeface="+mn-ea"/>
                <a:cs typeface="Segoe UI" panose="020B0502040204020203" pitchFamily="34" charset="0"/>
              </a:endParaRPr>
            </a:p>
          </p:txBody>
        </p:sp>
        <p:grpSp>
          <p:nvGrpSpPr>
            <p:cNvPr id="49" name="Group 48">
              <a:extLst>
                <a:ext uri="{FF2B5EF4-FFF2-40B4-BE49-F238E27FC236}">
                  <a16:creationId xmlns:a16="http://schemas.microsoft.com/office/drawing/2014/main" id="{1480EF0C-A7A9-4DDF-A9FB-B485EFA41EC5}"/>
                </a:ext>
              </a:extLst>
            </p:cNvPr>
            <p:cNvGrpSpPr/>
            <p:nvPr/>
          </p:nvGrpSpPr>
          <p:grpSpPr>
            <a:xfrm>
              <a:off x="4916899" y="2437252"/>
              <a:ext cx="2362264" cy="721537"/>
              <a:chOff x="4607560" y="2803716"/>
              <a:chExt cx="1880033" cy="574244"/>
            </a:xfrm>
          </p:grpSpPr>
          <p:grpSp>
            <p:nvGrpSpPr>
              <p:cNvPr id="50" name="Group 49">
                <a:extLst>
                  <a:ext uri="{FF2B5EF4-FFF2-40B4-BE49-F238E27FC236}">
                    <a16:creationId xmlns:a16="http://schemas.microsoft.com/office/drawing/2014/main" id="{1347C39D-DF3B-4DE2-AAB3-E5A6F72E1E57}"/>
                  </a:ext>
                </a:extLst>
              </p:cNvPr>
              <p:cNvGrpSpPr/>
              <p:nvPr/>
            </p:nvGrpSpPr>
            <p:grpSpPr>
              <a:xfrm>
                <a:off x="4836485" y="3049171"/>
                <a:ext cx="1267691" cy="83127"/>
                <a:chOff x="1558636" y="2758787"/>
                <a:chExt cx="1267691" cy="83127"/>
              </a:xfrm>
            </p:grpSpPr>
            <p:cxnSp>
              <p:nvCxnSpPr>
                <p:cNvPr id="76" name="Straight Connector 75">
                  <a:extLst>
                    <a:ext uri="{FF2B5EF4-FFF2-40B4-BE49-F238E27FC236}">
                      <a16:creationId xmlns:a16="http://schemas.microsoft.com/office/drawing/2014/main" id="{52C0111B-4DF2-48CB-94D4-1A58FE350491}"/>
                    </a:ext>
                  </a:extLst>
                </p:cNvPr>
                <p:cNvCxnSpPr>
                  <a:cxnSpLocks/>
                </p:cNvCxnSpPr>
                <p:nvPr/>
              </p:nvCxnSpPr>
              <p:spPr>
                <a:xfrm>
                  <a:off x="1558636" y="2800350"/>
                  <a:ext cx="1267691" cy="0"/>
                </a:xfrm>
                <a:prstGeom prst="line">
                  <a:avLst/>
                </a:pr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8" name="Rectangle 40">
                  <a:extLst>
                    <a:ext uri="{FF2B5EF4-FFF2-40B4-BE49-F238E27FC236}">
                      <a16:creationId xmlns:a16="http://schemas.microsoft.com/office/drawing/2014/main" id="{06A58331-E786-429E-B371-1C131DD6A61D}"/>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51" name="Oval 50">
                <a:extLst>
                  <a:ext uri="{FF2B5EF4-FFF2-40B4-BE49-F238E27FC236}">
                    <a16:creationId xmlns:a16="http://schemas.microsoft.com/office/drawing/2014/main" id="{5711AC48-EC88-4C91-8920-18255448549A}"/>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spreadsheet" descr="spreadsheet, data, paper, list">
                <a:extLst>
                  <a:ext uri="{FF2B5EF4-FFF2-40B4-BE49-F238E27FC236}">
                    <a16:creationId xmlns:a16="http://schemas.microsoft.com/office/drawing/2014/main" id="{D36B29E1-EF94-4373-B700-3745B95BB6C6}"/>
                  </a:ext>
                </a:extLst>
              </p:cNvPr>
              <p:cNvGrpSpPr/>
              <p:nvPr/>
            </p:nvGrpSpPr>
            <p:grpSpPr>
              <a:xfrm>
                <a:off x="6223458" y="2922863"/>
                <a:ext cx="264135" cy="333644"/>
                <a:chOff x="6392789" y="3964742"/>
                <a:chExt cx="297505" cy="375795"/>
              </a:xfrm>
            </p:grpSpPr>
            <p:sp>
              <p:nvSpPr>
                <p:cNvPr id="68" name="Freeform: Shape 67">
                  <a:extLst>
                    <a:ext uri="{FF2B5EF4-FFF2-40B4-BE49-F238E27FC236}">
                      <a16:creationId xmlns:a16="http://schemas.microsoft.com/office/drawing/2014/main" id="{C128ED8C-AF52-477A-9A36-59DB5CC86869}"/>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ABAE9E8-D390-4538-BDB7-1E99AB2ADB83}"/>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76B2211-4290-436B-A324-07D34BE41C30}"/>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652DC05B-4B83-4495-B246-C5B0CF3F3D10}"/>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0F98FBC-2929-43B4-94D4-83DBAC5C57D4}"/>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864B237-EB6F-4744-9C34-25C58E07AF30}"/>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2114CCA-7BC2-4D78-BC71-9002F22EA230}"/>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E84963B-C074-4291-9DFC-B068B3FBEC99}"/>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3" name="code samples" descr="code samples">
                <a:extLst>
                  <a:ext uri="{FF2B5EF4-FFF2-40B4-BE49-F238E27FC236}">
                    <a16:creationId xmlns:a16="http://schemas.microsoft.com/office/drawing/2014/main" id="{3C187434-F8FC-4D5B-9983-951D9FD4FB79}"/>
                  </a:ext>
                </a:extLst>
              </p:cNvPr>
              <p:cNvGrpSpPr/>
              <p:nvPr/>
            </p:nvGrpSpPr>
            <p:grpSpPr>
              <a:xfrm>
                <a:off x="5379789" y="3013129"/>
                <a:ext cx="393190" cy="198902"/>
                <a:chOff x="2548477" y="4015530"/>
                <a:chExt cx="500554" cy="253214"/>
              </a:xfrm>
            </p:grpSpPr>
            <p:sp>
              <p:nvSpPr>
                <p:cNvPr id="60" name="Freeform: Shape 59">
                  <a:extLst>
                    <a:ext uri="{FF2B5EF4-FFF2-40B4-BE49-F238E27FC236}">
                      <a16:creationId xmlns:a16="http://schemas.microsoft.com/office/drawing/2014/main" id="{1BCB4183-3B26-473A-B2FE-49C58DFB01AC}"/>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1BF0D197-3EA7-494A-BE8C-47F9E6A80C7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629F5B31-A9AF-4209-8FA2-EC3850153E43}"/>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8BEE169-AD8A-4B00-AAE1-04413FB51D9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11E6502-80B5-462D-8135-1664EA70B21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lobe" descr="globe, earth">
                <a:extLst>
                  <a:ext uri="{FF2B5EF4-FFF2-40B4-BE49-F238E27FC236}">
                    <a16:creationId xmlns:a16="http://schemas.microsoft.com/office/drawing/2014/main" id="{F9D937CA-D2A8-4CF1-A6BB-4BFD50967170}"/>
                  </a:ext>
                </a:extLst>
              </p:cNvPr>
              <p:cNvGrpSpPr/>
              <p:nvPr/>
            </p:nvGrpSpPr>
            <p:grpSpPr>
              <a:xfrm>
                <a:off x="4607560" y="2803716"/>
                <a:ext cx="574039" cy="574036"/>
                <a:chOff x="8617745" y="2840833"/>
                <a:chExt cx="896938" cy="896934"/>
              </a:xfrm>
            </p:grpSpPr>
            <p:sp>
              <p:nvSpPr>
                <p:cNvPr id="55" name="Oval 54">
                  <a:extLst>
                    <a:ext uri="{FF2B5EF4-FFF2-40B4-BE49-F238E27FC236}">
                      <a16:creationId xmlns:a16="http://schemas.microsoft.com/office/drawing/2014/main" id="{E4DF4DF2-C6EB-44D6-A62E-90F04990C6F5}"/>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4">
                  <a:extLst>
                    <a:ext uri="{FF2B5EF4-FFF2-40B4-BE49-F238E27FC236}">
                      <a16:creationId xmlns:a16="http://schemas.microsoft.com/office/drawing/2014/main" id="{313D9B70-A12A-4C69-8D47-AF7C0FC89C51}"/>
                    </a:ext>
                  </a:extLst>
                </p:cNvPr>
                <p:cNvGrpSpPr>
                  <a:grpSpLocks noChangeAspect="1"/>
                </p:cNvGrpSpPr>
                <p:nvPr/>
              </p:nvGrpSpPr>
              <p:grpSpPr bwMode="auto">
                <a:xfrm>
                  <a:off x="8617745" y="2840833"/>
                  <a:ext cx="896938" cy="896934"/>
                  <a:chOff x="2177" y="498"/>
                  <a:chExt cx="3324" cy="3324"/>
                </a:xfrm>
                <a:solidFill>
                  <a:srgbClr val="243A5E"/>
                </a:solidFill>
              </p:grpSpPr>
              <p:sp>
                <p:nvSpPr>
                  <p:cNvPr id="57" name="Freeform 5">
                    <a:extLst>
                      <a:ext uri="{FF2B5EF4-FFF2-40B4-BE49-F238E27FC236}">
                        <a16:creationId xmlns:a16="http://schemas.microsoft.com/office/drawing/2014/main" id="{58462866-6BCD-40F1-89C2-7E65EC16BEA0}"/>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6">
                    <a:extLst>
                      <a:ext uri="{FF2B5EF4-FFF2-40B4-BE49-F238E27FC236}">
                        <a16:creationId xmlns:a16="http://schemas.microsoft.com/office/drawing/2014/main" id="{DA9861DC-B22D-488E-AF1C-E995F40C2D29}"/>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7">
                    <a:extLst>
                      <a:ext uri="{FF2B5EF4-FFF2-40B4-BE49-F238E27FC236}">
                        <a16:creationId xmlns:a16="http://schemas.microsoft.com/office/drawing/2014/main" id="{125E4EE9-7B4B-4DBD-99E3-D0149BCBEF24}"/>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03" name="Group 102">
            <a:extLst>
              <a:ext uri="{FF2B5EF4-FFF2-40B4-BE49-F238E27FC236}">
                <a16:creationId xmlns:a16="http://schemas.microsoft.com/office/drawing/2014/main" id="{C6D4DD1C-E0F8-4416-A62F-85BFA526DF82}"/>
              </a:ext>
            </a:extLst>
          </p:cNvPr>
          <p:cNvGrpSpPr/>
          <p:nvPr/>
        </p:nvGrpSpPr>
        <p:grpSpPr>
          <a:xfrm>
            <a:off x="7990527" y="2680377"/>
            <a:ext cx="3621336" cy="4354463"/>
            <a:chOff x="7990527" y="2051721"/>
            <a:chExt cx="3621336" cy="4354463"/>
          </a:xfrm>
        </p:grpSpPr>
        <p:sp>
          <p:nvSpPr>
            <p:cNvPr id="104" name="Rectangle 103">
              <a:extLst>
                <a:ext uri="{FF2B5EF4-FFF2-40B4-BE49-F238E27FC236}">
                  <a16:creationId xmlns:a16="http://schemas.microsoft.com/office/drawing/2014/main" id="{EB946915-9D23-4ACD-B483-67A68F393D36}"/>
                </a:ext>
              </a:extLst>
            </p:cNvPr>
            <p:cNvSpPr/>
            <p:nvPr/>
          </p:nvSpPr>
          <p:spPr bwMode="auto">
            <a:xfrm>
              <a:off x="7990527"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A682B089-69C8-44BB-BFE0-50AD9ED817A9}"/>
                </a:ext>
              </a:extLst>
            </p:cNvPr>
            <p:cNvSpPr/>
            <p:nvPr/>
          </p:nvSpPr>
          <p:spPr bwMode="auto">
            <a:xfrm>
              <a:off x="7990527"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Run data services</a:t>
              </a:r>
              <a:br>
                <a:rPr kumimoji="0" lang="en-US" sz="1800" b="0" i="0" u="none" strike="noStrike" kern="1200" cap="none" spc="0" normalizeH="0" baseline="0" noProof="0" dirty="0">
                  <a:ln>
                    <a:noFill/>
                  </a:ln>
                  <a:solidFill>
                    <a:srgbClr val="007EBA"/>
                  </a:solidFill>
                  <a:effectLst/>
                  <a:uLnTx/>
                  <a:uFillTx/>
                  <a:latin typeface="Segoe UI Semibold"/>
                  <a:ea typeface="+mn-ea"/>
                  <a:cs typeface="+mn-cs"/>
                </a:rPr>
              </a:b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anywhere</a:t>
              </a:r>
            </a:p>
          </p:txBody>
        </p:sp>
        <p:grpSp>
          <p:nvGrpSpPr>
            <p:cNvPr id="106" name="Group 105">
              <a:extLst>
                <a:ext uri="{FF2B5EF4-FFF2-40B4-BE49-F238E27FC236}">
                  <a16:creationId xmlns:a16="http://schemas.microsoft.com/office/drawing/2014/main" id="{84C93962-838B-4258-B495-AB2F0C0B08E8}"/>
                </a:ext>
              </a:extLst>
            </p:cNvPr>
            <p:cNvGrpSpPr/>
            <p:nvPr/>
          </p:nvGrpSpPr>
          <p:grpSpPr>
            <a:xfrm>
              <a:off x="8983603" y="2051721"/>
              <a:ext cx="1635184" cy="1492599"/>
              <a:chOff x="9007415" y="2060024"/>
              <a:chExt cx="1635184" cy="1492599"/>
            </a:xfrm>
          </p:grpSpPr>
          <p:sp>
            <p:nvSpPr>
              <p:cNvPr id="107" name="Oval 106">
                <a:extLst>
                  <a:ext uri="{FF2B5EF4-FFF2-40B4-BE49-F238E27FC236}">
                    <a16:creationId xmlns:a16="http://schemas.microsoft.com/office/drawing/2014/main" id="{86423278-BBBB-4EE5-AD63-9AFAB81F2A55}"/>
                  </a:ext>
                </a:extLst>
              </p:cNvPr>
              <p:cNvSpPr/>
              <p:nvPr/>
            </p:nvSpPr>
            <p:spPr bwMode="auto">
              <a:xfrm>
                <a:off x="9120158" y="2184168"/>
                <a:ext cx="1362075" cy="1362075"/>
              </a:xfrm>
              <a:prstGeom prst="ellipse">
                <a:avLst/>
              </a:pr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useBgFill="1">
            <p:nvSpPr>
              <p:cNvPr id="108" name="Oval 107">
                <a:extLst>
                  <a:ext uri="{FF2B5EF4-FFF2-40B4-BE49-F238E27FC236}">
                    <a16:creationId xmlns:a16="http://schemas.microsoft.com/office/drawing/2014/main" id="{83CC3FB1-F316-4C1A-84C8-599D8CC6F5C9}"/>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9" name="Oval 108">
                <a:extLst>
                  <a:ext uri="{FF2B5EF4-FFF2-40B4-BE49-F238E27FC236}">
                    <a16:creationId xmlns:a16="http://schemas.microsoft.com/office/drawing/2014/main" id="{02F726F9-3ED0-47C7-85FB-F3D15A03B841}"/>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B09B34EF-B41F-4CF6-81BC-E81B02A2DFB6}"/>
                  </a:ext>
                </a:extLst>
              </p:cNvPr>
              <p:cNvGrpSpPr/>
              <p:nvPr/>
            </p:nvGrpSpPr>
            <p:grpSpPr>
              <a:xfrm>
                <a:off x="9519856" y="2528151"/>
                <a:ext cx="562678" cy="674109"/>
                <a:chOff x="9542399" y="2520950"/>
                <a:chExt cx="562678" cy="674109"/>
              </a:xfrm>
            </p:grpSpPr>
            <p:grpSp>
              <p:nvGrpSpPr>
                <p:cNvPr id="124" name="Group 123">
                  <a:extLst>
                    <a:ext uri="{FF2B5EF4-FFF2-40B4-BE49-F238E27FC236}">
                      <a16:creationId xmlns:a16="http://schemas.microsoft.com/office/drawing/2014/main" id="{21851B2C-11F3-4AE2-A74E-EC408BD27553}"/>
                    </a:ext>
                  </a:extLst>
                </p:cNvPr>
                <p:cNvGrpSpPr/>
                <p:nvPr/>
              </p:nvGrpSpPr>
              <p:grpSpPr>
                <a:xfrm>
                  <a:off x="9542399" y="2520950"/>
                  <a:ext cx="562678" cy="283442"/>
                  <a:chOff x="1419697" y="2812532"/>
                  <a:chExt cx="1091633" cy="549900"/>
                </a:xfrm>
              </p:grpSpPr>
              <p:sp>
                <p:nvSpPr>
                  <p:cNvPr id="151" name="cloud 4" descr="cloud">
                    <a:extLst>
                      <a:ext uri="{FF2B5EF4-FFF2-40B4-BE49-F238E27FC236}">
                        <a16:creationId xmlns:a16="http://schemas.microsoft.com/office/drawing/2014/main" id="{A60211B5-1FEE-4D73-9D52-6871BDF05B9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2" name="cloud 4" descr="cloud">
                    <a:extLst>
                      <a:ext uri="{FF2B5EF4-FFF2-40B4-BE49-F238E27FC236}">
                        <a16:creationId xmlns:a16="http://schemas.microsoft.com/office/drawing/2014/main" id="{EFAF35B9-E7BA-4221-950D-CF94E0C87472}"/>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3" name="cloud 4" descr="cloud">
                    <a:extLst>
                      <a:ext uri="{FF2B5EF4-FFF2-40B4-BE49-F238E27FC236}">
                        <a16:creationId xmlns:a16="http://schemas.microsoft.com/office/drawing/2014/main" id="{D564D213-4767-4E56-B8ED-E0D112798438}"/>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25" name="Group 124">
                  <a:extLst>
                    <a:ext uri="{FF2B5EF4-FFF2-40B4-BE49-F238E27FC236}">
                      <a16:creationId xmlns:a16="http://schemas.microsoft.com/office/drawing/2014/main" id="{D5814856-DF5D-492E-8235-3F5B420BB8B1}"/>
                    </a:ext>
                  </a:extLst>
                </p:cNvPr>
                <p:cNvGrpSpPr/>
                <p:nvPr/>
              </p:nvGrpSpPr>
              <p:grpSpPr>
                <a:xfrm>
                  <a:off x="9562077" y="2746782"/>
                  <a:ext cx="423298" cy="448277"/>
                  <a:chOff x="6510727" y="4347819"/>
                  <a:chExt cx="499674" cy="529160"/>
                </a:xfrm>
              </p:grpSpPr>
              <p:sp>
                <p:nvSpPr>
                  <p:cNvPr id="126" name="Freeform: Shape 125">
                    <a:extLst>
                      <a:ext uri="{FF2B5EF4-FFF2-40B4-BE49-F238E27FC236}">
                        <a16:creationId xmlns:a16="http://schemas.microsoft.com/office/drawing/2014/main" id="{7D09F585-A9C9-4510-A926-10B088D8F18C}"/>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212979AB-C01D-491E-B415-E5A96C4058D3}"/>
                      </a:ext>
                    </a:extLst>
                  </p:cNvPr>
                  <p:cNvGrpSpPr/>
                  <p:nvPr/>
                </p:nvGrpSpPr>
                <p:grpSpPr>
                  <a:xfrm>
                    <a:off x="6558486" y="4441365"/>
                    <a:ext cx="282496" cy="101334"/>
                    <a:chOff x="3292936" y="2556427"/>
                    <a:chExt cx="597929" cy="214484"/>
                  </a:xfrm>
                  <a:solidFill>
                    <a:schemeClr val="bg1"/>
                  </a:solidFill>
                </p:grpSpPr>
                <p:sp useBgFill="1">
                  <p:nvSpPr>
                    <p:cNvPr id="147" name="Rectangle 146">
                      <a:extLst>
                        <a:ext uri="{FF2B5EF4-FFF2-40B4-BE49-F238E27FC236}">
                          <a16:creationId xmlns:a16="http://schemas.microsoft.com/office/drawing/2014/main" id="{F3C4136F-473F-4A7D-814D-E614E8A33E90}"/>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48" name="Rectangle 147">
                      <a:extLst>
                        <a:ext uri="{FF2B5EF4-FFF2-40B4-BE49-F238E27FC236}">
                          <a16:creationId xmlns:a16="http://schemas.microsoft.com/office/drawing/2014/main" id="{305ABD22-64A3-4C59-85A5-7125FBC0678C}"/>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49" name="Rectangle 148">
                      <a:extLst>
                        <a:ext uri="{FF2B5EF4-FFF2-40B4-BE49-F238E27FC236}">
                          <a16:creationId xmlns:a16="http://schemas.microsoft.com/office/drawing/2014/main" id="{3E7F8D7E-233E-4588-924A-377E44C301AA}"/>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50" name="Rectangle 149">
                      <a:extLst>
                        <a:ext uri="{FF2B5EF4-FFF2-40B4-BE49-F238E27FC236}">
                          <a16:creationId xmlns:a16="http://schemas.microsoft.com/office/drawing/2014/main" id="{F495D730-68B0-4B44-884D-68D489C4C41D}"/>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128" name="Group 127">
                    <a:extLst>
                      <a:ext uri="{FF2B5EF4-FFF2-40B4-BE49-F238E27FC236}">
                        <a16:creationId xmlns:a16="http://schemas.microsoft.com/office/drawing/2014/main" id="{A934904A-8DEF-455D-A97E-FAEDEC519F83}"/>
                      </a:ext>
                    </a:extLst>
                  </p:cNvPr>
                  <p:cNvGrpSpPr/>
                  <p:nvPr/>
                </p:nvGrpSpPr>
                <p:grpSpPr>
                  <a:xfrm>
                    <a:off x="6558486" y="4576276"/>
                    <a:ext cx="282496" cy="101334"/>
                    <a:chOff x="3292936" y="2556427"/>
                    <a:chExt cx="597929" cy="214484"/>
                  </a:xfrm>
                  <a:solidFill>
                    <a:schemeClr val="bg1"/>
                  </a:solidFill>
                </p:grpSpPr>
                <p:sp useBgFill="1">
                  <p:nvSpPr>
                    <p:cNvPr id="132" name="Rectangle 131">
                      <a:extLst>
                        <a:ext uri="{FF2B5EF4-FFF2-40B4-BE49-F238E27FC236}">
                          <a16:creationId xmlns:a16="http://schemas.microsoft.com/office/drawing/2014/main" id="{7C7F5543-80B8-45B9-AA51-5806DBA5D083}"/>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34" name="Rectangle 133">
                      <a:extLst>
                        <a:ext uri="{FF2B5EF4-FFF2-40B4-BE49-F238E27FC236}">
                          <a16:creationId xmlns:a16="http://schemas.microsoft.com/office/drawing/2014/main" id="{A4AD4001-7A0C-4A7E-AD0E-B6C5E33F4422}"/>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45" name="Rectangle 144">
                      <a:extLst>
                        <a:ext uri="{FF2B5EF4-FFF2-40B4-BE49-F238E27FC236}">
                          <a16:creationId xmlns:a16="http://schemas.microsoft.com/office/drawing/2014/main" id="{01C4E5BB-D3F8-436D-951A-9D74C349BBCB}"/>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46" name="Rectangle 145">
                      <a:extLst>
                        <a:ext uri="{FF2B5EF4-FFF2-40B4-BE49-F238E27FC236}">
                          <a16:creationId xmlns:a16="http://schemas.microsoft.com/office/drawing/2014/main" id="{286C4BBF-137E-4FDC-962A-33FC758A09DA}"/>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129" name="Rectangle 128">
                    <a:extLst>
                      <a:ext uri="{FF2B5EF4-FFF2-40B4-BE49-F238E27FC236}">
                        <a16:creationId xmlns:a16="http://schemas.microsoft.com/office/drawing/2014/main" id="{2628721B-A65C-4B38-9D72-318C3E9EF962}"/>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30" name="Rectangle 129">
                    <a:extLst>
                      <a:ext uri="{FF2B5EF4-FFF2-40B4-BE49-F238E27FC236}">
                        <a16:creationId xmlns:a16="http://schemas.microsoft.com/office/drawing/2014/main" id="{3CCB5807-5374-474A-B41E-B1D4349FCDF8}"/>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31" name="Rectangle 130">
                    <a:extLst>
                      <a:ext uri="{FF2B5EF4-FFF2-40B4-BE49-F238E27FC236}">
                        <a16:creationId xmlns:a16="http://schemas.microsoft.com/office/drawing/2014/main" id="{F3F1A05A-1BFF-4C4A-A18A-4B4BEC91EDCA}"/>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111" name="Group 110">
                <a:extLst>
                  <a:ext uri="{FF2B5EF4-FFF2-40B4-BE49-F238E27FC236}">
                    <a16:creationId xmlns:a16="http://schemas.microsoft.com/office/drawing/2014/main" id="{55975C7E-9388-4348-BACA-FD6DF456E59C}"/>
                  </a:ext>
                </a:extLst>
              </p:cNvPr>
              <p:cNvGrpSpPr/>
              <p:nvPr/>
            </p:nvGrpSpPr>
            <p:grpSpPr>
              <a:xfrm>
                <a:off x="10124438" y="3235063"/>
                <a:ext cx="317560" cy="317560"/>
                <a:chOff x="9978965" y="3311263"/>
                <a:chExt cx="317560" cy="317560"/>
              </a:xfrm>
            </p:grpSpPr>
            <p:sp useBgFill="1">
              <p:nvSpPr>
                <p:cNvPr id="120" name="Oval 119">
                  <a:extLst>
                    <a:ext uri="{FF2B5EF4-FFF2-40B4-BE49-F238E27FC236}">
                      <a16:creationId xmlns:a16="http://schemas.microsoft.com/office/drawing/2014/main" id="{E4AAEC0A-48D2-409E-BE53-D634AB297F3E}"/>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1" name="Graphic 120">
                  <a:extLst>
                    <a:ext uri="{FF2B5EF4-FFF2-40B4-BE49-F238E27FC236}">
                      <a16:creationId xmlns:a16="http://schemas.microsoft.com/office/drawing/2014/main" id="{76340FCB-EE55-4787-9B69-9C4069E1CD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6141" y="3370345"/>
                  <a:ext cx="204159" cy="204159"/>
                </a:xfrm>
                <a:prstGeom prst="rect">
                  <a:avLst/>
                </a:prstGeom>
              </p:spPr>
            </p:pic>
          </p:grpSp>
          <p:grpSp>
            <p:nvGrpSpPr>
              <p:cNvPr id="112" name="Group 111">
                <a:extLst>
                  <a:ext uri="{FF2B5EF4-FFF2-40B4-BE49-F238E27FC236}">
                    <a16:creationId xmlns:a16="http://schemas.microsoft.com/office/drawing/2014/main" id="{A7BF4F69-E917-434B-93BD-063EAB55E796}"/>
                  </a:ext>
                </a:extLst>
              </p:cNvPr>
              <p:cNvGrpSpPr/>
              <p:nvPr/>
            </p:nvGrpSpPr>
            <p:grpSpPr>
              <a:xfrm>
                <a:off x="9007415" y="2533099"/>
                <a:ext cx="317560" cy="317560"/>
                <a:chOff x="9109015" y="2269863"/>
                <a:chExt cx="317560" cy="317560"/>
              </a:xfrm>
            </p:grpSpPr>
            <p:sp useBgFill="1">
              <p:nvSpPr>
                <p:cNvPr id="118" name="Oval 117">
                  <a:extLst>
                    <a:ext uri="{FF2B5EF4-FFF2-40B4-BE49-F238E27FC236}">
                      <a16:creationId xmlns:a16="http://schemas.microsoft.com/office/drawing/2014/main" id="{ECB9BE79-83F0-449F-8C85-1AC616860B43}"/>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9" name="Graphic 118">
                  <a:extLst>
                    <a:ext uri="{FF2B5EF4-FFF2-40B4-BE49-F238E27FC236}">
                      <a16:creationId xmlns:a16="http://schemas.microsoft.com/office/drawing/2014/main" id="{19031D79-513D-474D-9C29-7A1DA5B4E0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8702" y="2309550"/>
                  <a:ext cx="238186" cy="238186"/>
                </a:xfrm>
                <a:prstGeom prst="rect">
                  <a:avLst/>
                </a:prstGeom>
              </p:spPr>
            </p:pic>
          </p:grpSp>
          <p:grpSp>
            <p:nvGrpSpPr>
              <p:cNvPr id="113" name="Group 112">
                <a:extLst>
                  <a:ext uri="{FF2B5EF4-FFF2-40B4-BE49-F238E27FC236}">
                    <a16:creationId xmlns:a16="http://schemas.microsoft.com/office/drawing/2014/main" id="{E87E3A8E-5FCD-4D5E-A7F1-FE7411396477}"/>
                  </a:ext>
                </a:extLst>
              </p:cNvPr>
              <p:cNvGrpSpPr/>
              <p:nvPr/>
            </p:nvGrpSpPr>
            <p:grpSpPr>
              <a:xfrm>
                <a:off x="9211192" y="3235063"/>
                <a:ext cx="317560" cy="317560"/>
                <a:chOff x="8975665" y="2882638"/>
                <a:chExt cx="317560" cy="317560"/>
              </a:xfrm>
            </p:grpSpPr>
            <p:sp useBgFill="1">
              <p:nvSpPr>
                <p:cNvPr id="116" name="Oval 115">
                  <a:extLst>
                    <a:ext uri="{FF2B5EF4-FFF2-40B4-BE49-F238E27FC236}">
                      <a16:creationId xmlns:a16="http://schemas.microsoft.com/office/drawing/2014/main" id="{D77F0C4C-BF6A-483D-BCD5-0F52C365C227}"/>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76D7D7F-E9E1-4EB7-BD45-FD667DFF21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2971" y="2919944"/>
                  <a:ext cx="242948" cy="242948"/>
                </a:xfrm>
                <a:prstGeom prst="rect">
                  <a:avLst/>
                </a:prstGeom>
              </p:spPr>
            </p:pic>
          </p:grpSp>
          <p:pic>
            <p:nvPicPr>
              <p:cNvPr id="114" name="Graphic 113">
                <a:extLst>
                  <a:ext uri="{FF2B5EF4-FFF2-40B4-BE49-F238E27FC236}">
                    <a16:creationId xmlns:a16="http://schemas.microsoft.com/office/drawing/2014/main" id="{C0FD0EB5-EBEE-4D33-A80F-E063CC58AD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5510" y="2093119"/>
                <a:ext cx="251370" cy="251370"/>
              </a:xfrm>
              <a:prstGeom prst="rect">
                <a:avLst/>
              </a:prstGeom>
            </p:spPr>
          </p:pic>
          <p:pic>
            <p:nvPicPr>
              <p:cNvPr id="115" name="Kubernetes" descr="Kubernetes">
                <a:extLst>
                  <a:ext uri="{FF2B5EF4-FFF2-40B4-BE49-F238E27FC236}">
                    <a16:creationId xmlns:a16="http://schemas.microsoft.com/office/drawing/2014/main" id="{E07A7986-6891-49E2-90B6-F1E1BAAAA9E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56819" y="2564879"/>
                <a:ext cx="254000" cy="254000"/>
              </a:xfrm>
              <a:prstGeom prst="rect">
                <a:avLst/>
              </a:prstGeom>
            </p:spPr>
          </p:pic>
        </p:grpSp>
      </p:grpSp>
      <p:grpSp>
        <p:nvGrpSpPr>
          <p:cNvPr id="154" name="Group 153">
            <a:extLst>
              <a:ext uri="{FF2B5EF4-FFF2-40B4-BE49-F238E27FC236}">
                <a16:creationId xmlns:a16="http://schemas.microsoft.com/office/drawing/2014/main" id="{9DDCF4E5-3E31-4D78-8AD7-0C8DB9873969}"/>
              </a:ext>
            </a:extLst>
          </p:cNvPr>
          <p:cNvGrpSpPr/>
          <p:nvPr/>
        </p:nvGrpSpPr>
        <p:grpSpPr>
          <a:xfrm>
            <a:off x="584199" y="2468445"/>
            <a:ext cx="3621336" cy="4566395"/>
            <a:chOff x="584199" y="1839789"/>
            <a:chExt cx="3621336" cy="4566395"/>
          </a:xfrm>
        </p:grpSpPr>
        <p:sp>
          <p:nvSpPr>
            <p:cNvPr id="155" name="Rectangle 154">
              <a:extLst>
                <a:ext uri="{FF2B5EF4-FFF2-40B4-BE49-F238E27FC236}">
                  <a16:creationId xmlns:a16="http://schemas.microsoft.com/office/drawing/2014/main" id="{45BB89C5-0398-4C70-88B2-5BAE3F203ED9}"/>
                </a:ext>
              </a:extLst>
            </p:cNvPr>
            <p:cNvSpPr/>
            <p:nvPr/>
          </p:nvSpPr>
          <p:spPr bwMode="auto">
            <a:xfrm>
              <a:off x="584199"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6" name="Group 155">
              <a:extLst>
                <a:ext uri="{FF2B5EF4-FFF2-40B4-BE49-F238E27FC236}">
                  <a16:creationId xmlns:a16="http://schemas.microsoft.com/office/drawing/2014/main" id="{0B64C152-56B2-4CA1-AEA8-575874AA663B}"/>
                </a:ext>
              </a:extLst>
            </p:cNvPr>
            <p:cNvGrpSpPr/>
            <p:nvPr/>
          </p:nvGrpSpPr>
          <p:grpSpPr>
            <a:xfrm>
              <a:off x="584199" y="1839789"/>
              <a:ext cx="3621336" cy="2594720"/>
              <a:chOff x="584199" y="1839789"/>
              <a:chExt cx="3621336" cy="2594720"/>
            </a:xfrm>
          </p:grpSpPr>
          <p:sp>
            <p:nvSpPr>
              <p:cNvPr id="157" name="Rectangle 156">
                <a:extLst>
                  <a:ext uri="{FF2B5EF4-FFF2-40B4-BE49-F238E27FC236}">
                    <a16:creationId xmlns:a16="http://schemas.microsoft.com/office/drawing/2014/main" id="{7485D620-06B9-439C-A4A0-CFDC7F3D3CA4}"/>
                  </a:ext>
                </a:extLst>
              </p:cNvPr>
              <p:cNvSpPr/>
              <p:nvPr/>
            </p:nvSpPr>
            <p:spPr bwMode="auto">
              <a:xfrm>
                <a:off x="584199"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Organize and govern</a:t>
                </a:r>
                <a:br>
                  <a:rPr kumimoji="0" lang="en-US" sz="1800" b="0" i="0" u="none" strike="noStrike" kern="1200" cap="none" spc="0" normalizeH="0" baseline="0" noProof="0" dirty="0">
                    <a:ln>
                      <a:noFill/>
                    </a:ln>
                    <a:solidFill>
                      <a:srgbClr val="007EBA"/>
                    </a:solidFill>
                    <a:effectLst/>
                    <a:uLnTx/>
                    <a:uFillTx/>
                    <a:latin typeface="Segoe UI Semibold"/>
                    <a:ea typeface="+mn-ea"/>
                    <a:cs typeface="+mn-cs"/>
                  </a:rPr>
                </a:br>
                <a:r>
                  <a:rPr kumimoji="0" lang="en-US" sz="1800" b="0" i="0" u="none" strike="noStrike" kern="1200" cap="none" spc="0" normalizeH="0" baseline="0" noProof="0" dirty="0">
                    <a:ln>
                      <a:noFill/>
                    </a:ln>
                    <a:solidFill>
                      <a:srgbClr val="007EBA"/>
                    </a:solidFill>
                    <a:effectLst/>
                    <a:uLnTx/>
                    <a:uFillTx/>
                    <a:latin typeface="Segoe UI Semibold"/>
                    <a:ea typeface="+mn-ea"/>
                    <a:cs typeface="+mn-cs"/>
                  </a:rPr>
                  <a:t>across environments</a:t>
                </a:r>
                <a:endParaRPr kumimoji="0" lang="en-US" sz="1400" b="0" i="0" u="none" strike="noStrike" kern="1200" cap="none" spc="0" normalizeH="0" baseline="0" noProof="0" dirty="0">
                  <a:ln>
                    <a:noFill/>
                  </a:ln>
                  <a:solidFill>
                    <a:srgbClr val="007EBA"/>
                  </a:solidFill>
                  <a:effectLst/>
                  <a:uLnTx/>
                  <a:uFillTx/>
                  <a:latin typeface="Segoe UI" panose="020B0502040204020203" pitchFamily="34" charset="0"/>
                  <a:ea typeface="+mn-ea"/>
                  <a:cs typeface="Segoe UI" panose="020B0502040204020203" pitchFamily="34" charset="0"/>
                </a:endParaRPr>
              </a:p>
            </p:txBody>
          </p:sp>
          <p:grpSp>
            <p:nvGrpSpPr>
              <p:cNvPr id="158" name="Group 157">
                <a:extLst>
                  <a:ext uri="{FF2B5EF4-FFF2-40B4-BE49-F238E27FC236}">
                    <a16:creationId xmlns:a16="http://schemas.microsoft.com/office/drawing/2014/main" id="{1D7003B0-3D75-498A-9FDB-474F959E8E20}"/>
                  </a:ext>
                </a:extLst>
              </p:cNvPr>
              <p:cNvGrpSpPr/>
              <p:nvPr/>
            </p:nvGrpSpPr>
            <p:grpSpPr>
              <a:xfrm>
                <a:off x="1147337" y="2025650"/>
                <a:ext cx="2495060" cy="1431844"/>
                <a:chOff x="1147337" y="2070101"/>
                <a:chExt cx="2495060" cy="1342941"/>
              </a:xfrm>
            </p:grpSpPr>
            <p:sp>
              <p:nvSpPr>
                <p:cNvPr id="184" name="Rectangle 183">
                  <a:extLst>
                    <a:ext uri="{FF2B5EF4-FFF2-40B4-BE49-F238E27FC236}">
                      <a16:creationId xmlns:a16="http://schemas.microsoft.com/office/drawing/2014/main" id="{DF0101AE-C88D-4B9C-B687-9236B837B97D}"/>
                    </a:ext>
                  </a:extLst>
                </p:cNvPr>
                <p:cNvSpPr/>
                <p:nvPr/>
              </p:nvSpPr>
              <p:spPr bwMode="auto">
                <a:xfrm>
                  <a:off x="1147337" y="2070101"/>
                  <a:ext cx="2495060" cy="589496"/>
                </a:xfrm>
                <a:prstGeom prst="rect">
                  <a:avLst/>
                </a:prstGeom>
                <a:noFill/>
                <a:ln w="15875">
                  <a:solidFill>
                    <a:schemeClr val="tx1">
                      <a:alpha val="30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E681C5AE-EAD7-4DD2-9DC4-2A448A41F9C9}"/>
                    </a:ext>
                  </a:extLst>
                </p:cNvPr>
                <p:cNvSpPr/>
                <p:nvPr/>
              </p:nvSpPr>
              <p:spPr bwMode="auto">
                <a:xfrm>
                  <a:off x="1147337" y="2823546"/>
                  <a:ext cx="2495060" cy="589496"/>
                </a:xfrm>
                <a:prstGeom prst="rect">
                  <a:avLst/>
                </a:prstGeom>
                <a:noFill/>
                <a:ln w="15875">
                  <a:solidFill>
                    <a:schemeClr val="tx1">
                      <a:alpha val="30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useBgFill="1">
            <p:nvSpPr>
              <p:cNvPr id="159" name="TextBox 158">
                <a:extLst>
                  <a:ext uri="{FF2B5EF4-FFF2-40B4-BE49-F238E27FC236}">
                    <a16:creationId xmlns:a16="http://schemas.microsoft.com/office/drawing/2014/main" id="{62528B08-0D48-4859-8A1F-B335804A80EF}"/>
                  </a:ext>
                </a:extLst>
              </p:cNvPr>
              <p:cNvSpPr txBox="1"/>
              <p:nvPr/>
            </p:nvSpPr>
            <p:spPr>
              <a:xfrm>
                <a:off x="2259785" y="1856732"/>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EBA"/>
                    </a:solidFill>
                    <a:effectLst/>
                    <a:uLnTx/>
                    <a:uFillTx/>
                    <a:latin typeface="Segoe UI Semibold"/>
                    <a:ea typeface="+mn-ea"/>
                    <a:cs typeface="+mn-cs"/>
                  </a:rPr>
                  <a:t>Multi-cloud</a:t>
                </a:r>
              </a:p>
            </p:txBody>
          </p:sp>
          <p:sp useBgFill="1">
            <p:nvSpPr>
              <p:cNvPr id="160" name="TextBox 159">
                <a:extLst>
                  <a:ext uri="{FF2B5EF4-FFF2-40B4-BE49-F238E27FC236}">
                    <a16:creationId xmlns:a16="http://schemas.microsoft.com/office/drawing/2014/main" id="{20824E08-B981-4F78-BCF9-790393185F90}"/>
                  </a:ext>
                </a:extLst>
              </p:cNvPr>
              <p:cNvSpPr txBox="1"/>
              <p:nvPr/>
            </p:nvSpPr>
            <p:spPr>
              <a:xfrm>
                <a:off x="2132785" y="3291832"/>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EBA"/>
                    </a:solidFill>
                    <a:effectLst/>
                    <a:uLnTx/>
                    <a:uFillTx/>
                    <a:latin typeface="Segoe UI Semibold"/>
                    <a:ea typeface="+mn-ea"/>
                    <a:cs typeface="+mn-cs"/>
                  </a:rPr>
                  <a:t>Datacenter &amp; hosted</a:t>
                </a:r>
              </a:p>
            </p:txBody>
          </p:sp>
          <p:grpSp>
            <p:nvGrpSpPr>
              <p:cNvPr id="161" name="Group 160">
                <a:extLst>
                  <a:ext uri="{FF2B5EF4-FFF2-40B4-BE49-F238E27FC236}">
                    <a16:creationId xmlns:a16="http://schemas.microsoft.com/office/drawing/2014/main" id="{14F160CD-06FB-4AF4-9722-923BF7804973}"/>
                  </a:ext>
                </a:extLst>
              </p:cNvPr>
              <p:cNvGrpSpPr/>
              <p:nvPr/>
            </p:nvGrpSpPr>
            <p:grpSpPr>
              <a:xfrm>
                <a:off x="1700394" y="2337586"/>
                <a:ext cx="1388947" cy="807973"/>
                <a:chOff x="1700394" y="2341905"/>
                <a:chExt cx="1388947" cy="807973"/>
              </a:xfrm>
            </p:grpSpPr>
            <p:pic>
              <p:nvPicPr>
                <p:cNvPr id="167" name="Graphic 166">
                  <a:extLst>
                    <a:ext uri="{FF2B5EF4-FFF2-40B4-BE49-F238E27FC236}">
                      <a16:creationId xmlns:a16="http://schemas.microsoft.com/office/drawing/2014/main" id="{48F6A995-AFAF-4AD3-8D17-F87303ED7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0394" y="2348857"/>
                  <a:ext cx="247970" cy="247969"/>
                </a:xfrm>
                <a:prstGeom prst="rect">
                  <a:avLst/>
                </a:prstGeom>
              </p:spPr>
            </p:pic>
            <p:grpSp>
              <p:nvGrpSpPr>
                <p:cNvPr id="168" name="storage3" descr="storage">
                  <a:extLst>
                    <a:ext uri="{FF2B5EF4-FFF2-40B4-BE49-F238E27FC236}">
                      <a16:creationId xmlns:a16="http://schemas.microsoft.com/office/drawing/2014/main" id="{CDA374E8-DB6C-4224-9E3D-3DC099FE5B26}"/>
                    </a:ext>
                  </a:extLst>
                </p:cNvPr>
                <p:cNvGrpSpPr/>
                <p:nvPr/>
              </p:nvGrpSpPr>
              <p:grpSpPr>
                <a:xfrm>
                  <a:off x="2298708" y="2341905"/>
                  <a:ext cx="197136" cy="261873"/>
                  <a:chOff x="19547751" y="2337953"/>
                  <a:chExt cx="652743" cy="867099"/>
                </a:xfrm>
              </p:grpSpPr>
              <p:sp>
                <p:nvSpPr>
                  <p:cNvPr id="181" name="Freeform: Shape 180">
                    <a:extLst>
                      <a:ext uri="{FF2B5EF4-FFF2-40B4-BE49-F238E27FC236}">
                        <a16:creationId xmlns:a16="http://schemas.microsoft.com/office/drawing/2014/main" id="{E13D8378-9C2F-457A-ABAA-26CC62657F27}"/>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E0F7159E-5B8C-46D4-982A-996A0651505E}"/>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1DB53AD7-78B8-4A54-BF82-4DD73BBA3810}"/>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69" name="Kubernetes" descr="Kubernetes">
                  <a:extLst>
                    <a:ext uri="{FF2B5EF4-FFF2-40B4-BE49-F238E27FC236}">
                      <a16:creationId xmlns:a16="http://schemas.microsoft.com/office/drawing/2014/main" id="{79CC7FAE-4A51-4E04-B752-3E92967836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46188" y="2351265"/>
                  <a:ext cx="243153" cy="243153"/>
                </a:xfrm>
                <a:prstGeom prst="rect">
                  <a:avLst/>
                </a:prstGeom>
              </p:spPr>
            </p:pic>
            <p:grpSp>
              <p:nvGrpSpPr>
                <p:cNvPr id="170" name="Group 169">
                  <a:extLst>
                    <a:ext uri="{FF2B5EF4-FFF2-40B4-BE49-F238E27FC236}">
                      <a16:creationId xmlns:a16="http://schemas.microsoft.com/office/drawing/2014/main" id="{F9AF2336-77BD-400B-82AB-50F2206778D7}"/>
                    </a:ext>
                  </a:extLst>
                </p:cNvPr>
                <p:cNvGrpSpPr/>
                <p:nvPr/>
              </p:nvGrpSpPr>
              <p:grpSpPr>
                <a:xfrm>
                  <a:off x="1700394" y="2888005"/>
                  <a:ext cx="1388947" cy="261873"/>
                  <a:chOff x="1721424" y="2341905"/>
                  <a:chExt cx="1388947" cy="261873"/>
                </a:xfrm>
              </p:grpSpPr>
              <p:pic>
                <p:nvPicPr>
                  <p:cNvPr id="175" name="Graphic 174">
                    <a:extLst>
                      <a:ext uri="{FF2B5EF4-FFF2-40B4-BE49-F238E27FC236}">
                        <a16:creationId xmlns:a16="http://schemas.microsoft.com/office/drawing/2014/main" id="{A8FCDDEF-3956-45F3-8BA1-70CFE703F5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1424" y="2348857"/>
                    <a:ext cx="247970" cy="247969"/>
                  </a:xfrm>
                  <a:prstGeom prst="rect">
                    <a:avLst/>
                  </a:prstGeom>
                </p:spPr>
              </p:pic>
              <p:grpSp>
                <p:nvGrpSpPr>
                  <p:cNvPr id="176" name="storage3" descr="storage">
                    <a:extLst>
                      <a:ext uri="{FF2B5EF4-FFF2-40B4-BE49-F238E27FC236}">
                        <a16:creationId xmlns:a16="http://schemas.microsoft.com/office/drawing/2014/main" id="{D4BB4BAA-A733-4304-A48F-E78D39C1845F}"/>
                      </a:ext>
                    </a:extLst>
                  </p:cNvPr>
                  <p:cNvGrpSpPr/>
                  <p:nvPr/>
                </p:nvGrpSpPr>
                <p:grpSpPr>
                  <a:xfrm>
                    <a:off x="2319738" y="2341905"/>
                    <a:ext cx="197136" cy="261873"/>
                    <a:chOff x="19547751" y="2337953"/>
                    <a:chExt cx="652743" cy="867099"/>
                  </a:xfrm>
                </p:grpSpPr>
                <p:sp>
                  <p:nvSpPr>
                    <p:cNvPr id="178" name="Freeform: Shape 177">
                      <a:extLst>
                        <a:ext uri="{FF2B5EF4-FFF2-40B4-BE49-F238E27FC236}">
                          <a16:creationId xmlns:a16="http://schemas.microsoft.com/office/drawing/2014/main" id="{4BC77AF0-1D67-43C8-830D-CF57314F2BF1}"/>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00CB80CC-7AB8-402C-AE26-D7B4B8F75994}"/>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33DB3E8D-81F1-4BED-AF9C-8BA1B95A557B}"/>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77" name="Kubernetes" descr="Kubernetes">
                    <a:extLst>
                      <a:ext uri="{FF2B5EF4-FFF2-40B4-BE49-F238E27FC236}">
                        <a16:creationId xmlns:a16="http://schemas.microsoft.com/office/drawing/2014/main" id="{68EDECAE-43B1-471F-AB87-AEA5E985FB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67218" y="2351265"/>
                    <a:ext cx="243153" cy="243153"/>
                  </a:xfrm>
                  <a:prstGeom prst="rect">
                    <a:avLst/>
                  </a:prstGeom>
                </p:spPr>
              </p:pic>
            </p:grpSp>
            <p:cxnSp>
              <p:nvCxnSpPr>
                <p:cNvPr id="171" name="Straight Connector 170">
                  <a:extLst>
                    <a:ext uri="{FF2B5EF4-FFF2-40B4-BE49-F238E27FC236}">
                      <a16:creationId xmlns:a16="http://schemas.microsoft.com/office/drawing/2014/main" id="{F2F6DEBC-EB57-4075-967A-F59E608C3F2F}"/>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E2B361B-CB7A-4698-BC71-4B43BB94F0EF}"/>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659D639-769B-4DC6-94BA-2C505BBA8B18}"/>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62" name="Picture 161">
                <a:extLst>
                  <a:ext uri="{FF2B5EF4-FFF2-40B4-BE49-F238E27FC236}">
                    <a16:creationId xmlns:a16="http://schemas.microsoft.com/office/drawing/2014/main" id="{69B8EDB3-C554-42A9-94A2-BDBF4663788E}"/>
                  </a:ext>
                </a:extLst>
              </p:cNvPr>
              <p:cNvPicPr>
                <a:picLocks noChangeAspect="1"/>
              </p:cNvPicPr>
              <p:nvPr/>
            </p:nvPicPr>
            <p:blipFill rotWithShape="1">
              <a:blip r:embed="rId13"/>
              <a:srcRect l="7868" t="75623" r="62322" b="1137"/>
              <a:stretch/>
            </p:blipFill>
            <p:spPr>
              <a:xfrm>
                <a:off x="1638300" y="3216680"/>
                <a:ext cx="476250" cy="353606"/>
              </a:xfrm>
              <a:prstGeom prst="rect">
                <a:avLst/>
              </a:prstGeom>
              <a:solidFill>
                <a:schemeClr val="bg1"/>
              </a:solidFill>
            </p:spPr>
          </p:pic>
          <p:grpSp>
            <p:nvGrpSpPr>
              <p:cNvPr id="163" name="Group 162">
                <a:extLst>
                  <a:ext uri="{FF2B5EF4-FFF2-40B4-BE49-F238E27FC236}">
                    <a16:creationId xmlns:a16="http://schemas.microsoft.com/office/drawing/2014/main" id="{16933812-BB4A-4FCD-970B-0C967A4487A0}"/>
                  </a:ext>
                </a:extLst>
              </p:cNvPr>
              <p:cNvGrpSpPr/>
              <p:nvPr/>
            </p:nvGrpSpPr>
            <p:grpSpPr>
              <a:xfrm>
                <a:off x="1662404" y="1839789"/>
                <a:ext cx="575953" cy="290130"/>
                <a:chOff x="1419697" y="2812532"/>
                <a:chExt cx="1091633" cy="549900"/>
              </a:xfrm>
            </p:grpSpPr>
            <p:sp>
              <p:nvSpPr>
                <p:cNvPr id="164" name="cloud 4" descr="cloud">
                  <a:extLst>
                    <a:ext uri="{FF2B5EF4-FFF2-40B4-BE49-F238E27FC236}">
                      <a16:creationId xmlns:a16="http://schemas.microsoft.com/office/drawing/2014/main" id="{73D5EC62-011A-4206-AFE3-9AEFEC785FBC}"/>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5" name="cloud 4" descr="cloud">
                  <a:extLst>
                    <a:ext uri="{FF2B5EF4-FFF2-40B4-BE49-F238E27FC236}">
                      <a16:creationId xmlns:a16="http://schemas.microsoft.com/office/drawing/2014/main" id="{FE1BB4EF-6B56-427E-BE4D-B1043464BD5D}"/>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6" name="cloud 4" descr="cloud">
                  <a:extLst>
                    <a:ext uri="{FF2B5EF4-FFF2-40B4-BE49-F238E27FC236}">
                      <a16:creationId xmlns:a16="http://schemas.microsoft.com/office/drawing/2014/main" id="{392682DE-A8DA-48FE-A53B-E1256DDE39C2}"/>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pic>
        <p:nvPicPr>
          <p:cNvPr id="2" name="Picture 1" descr="Icon&#10;&#10;Description automatically generated">
            <a:extLst>
              <a:ext uri="{FF2B5EF4-FFF2-40B4-BE49-F238E27FC236}">
                <a16:creationId xmlns:a16="http://schemas.microsoft.com/office/drawing/2014/main" id="{7F594236-FA20-410E-868D-8719FD99B96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173599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42" presetClass="path" presetSubtype="0" decel="100000" fill="hold" grpId="1" nodeType="withEffect">
                                  <p:stCondLst>
                                    <p:cond delay="0"/>
                                  </p:stCondLst>
                                  <p:childTnLst>
                                    <p:animMotion origin="layout" path="M 0 3.7037E-6 L 0 0.01898 " pathEditMode="relative" rAng="0" ptsTypes="AA">
                                      <p:cBhvr>
                                        <p:cTn id="9" dur="700" spd="-100000" fill="hold"/>
                                        <p:tgtEl>
                                          <p:spTgt spid="122"/>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500"/>
                                        <p:tgtEl>
                                          <p:spTgt spid="123"/>
                                        </p:tgtEl>
                                      </p:cBhvr>
                                    </p:animEffect>
                                  </p:childTnLst>
                                </p:cTn>
                              </p:par>
                              <p:par>
                                <p:cTn id="13" presetID="42" presetClass="path" presetSubtype="0" decel="100000" fill="hold" grpId="1" nodeType="withEffect">
                                  <p:stCondLst>
                                    <p:cond delay="100"/>
                                  </p:stCondLst>
                                  <p:childTnLst>
                                    <p:animMotion origin="layout" path="M 3.95833E-6 4.07407E-6 L 3.95833E-6 0.01898 " pathEditMode="relative" rAng="0" ptsTypes="AA">
                                      <p:cBhvr>
                                        <p:cTn id="14" dur="700" spd="-100000" fill="hold"/>
                                        <p:tgtEl>
                                          <p:spTgt spid="123"/>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63" presetClass="path" presetSubtype="0" decel="100000" fill="hold" nodeType="withEffect">
                                  <p:stCondLst>
                                    <p:cond delay="300"/>
                                  </p:stCondLst>
                                  <p:childTnLst>
                                    <p:animMotion origin="layout" path="M -2.08333E-7 -2.59259E-6 L 0.01719 -2.59259E-6 " pathEditMode="relative" rAng="0" ptsTypes="AA">
                                      <p:cBhvr>
                                        <p:cTn id="19" dur="700" spd="-100000" fill="hold"/>
                                        <p:tgtEl>
                                          <p:spTgt spid="46"/>
                                        </p:tgtEl>
                                        <p:attrNameLst>
                                          <p:attrName>ppt_x</p:attrName>
                                          <p:attrName>ppt_y</p:attrName>
                                        </p:attrNameLst>
                                      </p:cBhvr>
                                      <p:rCtr x="859" y="0"/>
                                    </p:animMotion>
                                  </p:childTnLst>
                                </p:cTn>
                              </p:par>
                              <p:par>
                                <p:cTn id="20" presetID="10" presetClass="entr" presetSubtype="0" fill="hold" nodeType="withEffect">
                                  <p:stCondLst>
                                    <p:cond delay="40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63" presetClass="path" presetSubtype="0" decel="100000" fill="hold" nodeType="withEffect">
                                  <p:stCondLst>
                                    <p:cond delay="400"/>
                                  </p:stCondLst>
                                  <p:childTnLst>
                                    <p:animMotion origin="layout" path="M 3.75E-6 -1.85185E-6 L 0.01718 -1.85185E-6 " pathEditMode="relative" rAng="0" ptsTypes="AA">
                                      <p:cBhvr>
                                        <p:cTn id="24" dur="700" spd="-100000" fill="hold"/>
                                        <p:tgtEl>
                                          <p:spTgt spid="103"/>
                                        </p:tgtEl>
                                        <p:attrNameLst>
                                          <p:attrName>ppt_x</p:attrName>
                                          <p:attrName>ppt_y</p:attrName>
                                        </p:attrNameLst>
                                      </p:cBhvr>
                                      <p:rCtr x="859" y="0"/>
                                    </p:animMotion>
                                  </p:childTnLst>
                                </p:cTn>
                              </p:par>
                              <p:par>
                                <p:cTn id="25" presetID="10" presetClass="entr" presetSubtype="0" fill="hold" nodeType="withEffect">
                                  <p:stCondLst>
                                    <p:cond delay="200"/>
                                  </p:stCondLst>
                                  <p:childTnLst>
                                    <p:set>
                                      <p:cBhvr>
                                        <p:cTn id="26" dur="1" fill="hold">
                                          <p:stCondLst>
                                            <p:cond delay="0"/>
                                          </p:stCondLst>
                                        </p:cTn>
                                        <p:tgtEl>
                                          <p:spTgt spid="154"/>
                                        </p:tgtEl>
                                        <p:attrNameLst>
                                          <p:attrName>style.visibility</p:attrName>
                                        </p:attrNameLst>
                                      </p:cBhvr>
                                      <p:to>
                                        <p:strVal val="visible"/>
                                      </p:to>
                                    </p:set>
                                    <p:animEffect transition="in" filter="fade">
                                      <p:cBhvr>
                                        <p:cTn id="27" dur="500"/>
                                        <p:tgtEl>
                                          <p:spTgt spid="154"/>
                                        </p:tgtEl>
                                      </p:cBhvr>
                                    </p:animEffect>
                                  </p:childTnLst>
                                </p:cTn>
                              </p:par>
                              <p:par>
                                <p:cTn id="28" presetID="63" presetClass="path" presetSubtype="0" decel="100000" fill="hold" nodeType="withEffect">
                                  <p:stCondLst>
                                    <p:cond delay="200"/>
                                  </p:stCondLst>
                                  <p:childTnLst>
                                    <p:animMotion origin="layout" path="M -4.16667E-6 -4.07407E-6 L 0.01719 -4.07407E-6 " pathEditMode="relative" rAng="0" ptsTypes="AA">
                                      <p:cBhvr>
                                        <p:cTn id="29" dur="700" spd="-100000" fill="hold"/>
                                        <p:tgtEl>
                                          <p:spTgt spid="15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P spid="123" grpId="0"/>
      <p:bldP spid="12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sz="3600" dirty="0">
                <a:latin typeface="Calibri Light (Headings)"/>
              </a:rPr>
              <a:t>Azure Arc enabled servers</a:t>
            </a:r>
            <a:br>
              <a:rPr lang="en-US" sz="3600" dirty="0">
                <a:latin typeface="Calibri Light (Headings)"/>
              </a:rPr>
            </a:br>
            <a:r>
              <a:rPr lang="en-US" sz="2000" dirty="0">
                <a:latin typeface="Calibri Light (Headings)"/>
              </a:rPr>
              <a:t>Azure Arc enabled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Just turn them on when you want to use them</a:t>
            </a:r>
          </a:p>
        </p:txBody>
      </p:sp>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1026" name="Picture 2" descr="See the source image">
            <a:extLst>
              <a:ext uri="{FF2B5EF4-FFF2-40B4-BE49-F238E27FC236}">
                <a16:creationId xmlns:a16="http://schemas.microsoft.com/office/drawing/2014/main" id="{F2B9436A-31FD-4FD4-9E5F-94AFB1DB4F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296" y="4077250"/>
            <a:ext cx="709192" cy="4255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FCB1DA8A-CF01-4E9B-82E1-16741FDDAF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157758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39524"/>
            <a:ext cx="11018520" cy="861774"/>
          </a:xfrm>
        </p:spPr>
        <p:txBody>
          <a:bodyPr anchor="ctr"/>
          <a:lstStyle/>
          <a:p>
            <a:pPr algn="ctr"/>
            <a:r>
              <a:rPr lang="en-US"/>
              <a:t>Azure Arc enabled SQL Server</a:t>
            </a:r>
            <a:br>
              <a:rPr lang="en-US"/>
            </a:br>
            <a:r>
              <a:rPr lang="en-US" sz="2000">
                <a:latin typeface="+mn-lt"/>
              </a:rPr>
              <a:t>Data management benefits for Azure Arc enabled servers</a:t>
            </a:r>
          </a:p>
        </p:txBody>
      </p:sp>
      <p:grpSp>
        <p:nvGrpSpPr>
          <p:cNvPr id="20" name="Group 19" descr="Flexibility, management, governance and security">
            <a:extLst>
              <a:ext uri="{FF2B5EF4-FFF2-40B4-BE49-F238E27FC236}">
                <a16:creationId xmlns:a16="http://schemas.microsoft.com/office/drawing/2014/main" id="{06741CC8-CD5A-479A-94B2-374D3B185BD8}"/>
              </a:ext>
            </a:extLst>
          </p:cNvPr>
          <p:cNvGrpSpPr/>
          <p:nvPr/>
        </p:nvGrpSpPr>
        <p:grpSpPr>
          <a:xfrm>
            <a:off x="2597242" y="2149616"/>
            <a:ext cx="7255820" cy="3086016"/>
            <a:chOff x="1317056" y="2173584"/>
            <a:chExt cx="7255820" cy="3086016"/>
          </a:xfrm>
          <a:solidFill>
            <a:schemeClr val="bg1"/>
          </a:solidFill>
        </p:grpSpPr>
        <p:grpSp>
          <p:nvGrpSpPr>
            <p:cNvPr id="2" name="Group 1">
              <a:extLst>
                <a:ext uri="{FF2B5EF4-FFF2-40B4-BE49-F238E27FC236}">
                  <a16:creationId xmlns:a16="http://schemas.microsoft.com/office/drawing/2014/main" id="{2EE8B586-C9AB-44EA-958F-4E6FAC45ABCD}"/>
                </a:ext>
              </a:extLst>
            </p:cNvPr>
            <p:cNvGrpSpPr/>
            <p:nvPr/>
          </p:nvGrpSpPr>
          <p:grpSpPr>
            <a:xfrm>
              <a:off x="1317056" y="2173584"/>
              <a:ext cx="2286000" cy="3086016"/>
              <a:chOff x="212184" y="2098492"/>
              <a:chExt cx="2286000" cy="3086016"/>
            </a:xfrm>
            <a:grpFill/>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8492"/>
                <a:ext cx="2286000" cy="3086016"/>
              </a:xfrm>
              <a:prstGeom prst="rect">
                <a:avLst/>
              </a:prstGeom>
              <a:grp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9265"/>
                <a:ext cx="2286000" cy="3995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Flexibility</a:t>
                </a:r>
              </a:p>
            </p:txBody>
          </p:sp>
        </p:grpSp>
        <p:grpSp>
          <p:nvGrpSpPr>
            <p:cNvPr id="3" name="Group 2">
              <a:extLst>
                <a:ext uri="{FF2B5EF4-FFF2-40B4-BE49-F238E27FC236}">
                  <a16:creationId xmlns:a16="http://schemas.microsoft.com/office/drawing/2014/main" id="{00F7FA58-B9D7-43FC-9CE3-16B5D3438C1F}"/>
                </a:ext>
              </a:extLst>
            </p:cNvPr>
            <p:cNvGrpSpPr/>
            <p:nvPr/>
          </p:nvGrpSpPr>
          <p:grpSpPr>
            <a:xfrm>
              <a:off x="3801943" y="2173584"/>
              <a:ext cx="2286000" cy="3086016"/>
              <a:chOff x="2567446" y="2086970"/>
              <a:chExt cx="2286000" cy="3086016"/>
            </a:xfrm>
            <a:grpFill/>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86970"/>
                <a:ext cx="2286000" cy="3086016"/>
              </a:xfrm>
              <a:prstGeom prst="rect">
                <a:avLst/>
              </a:prstGeom>
              <a:grp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4134"/>
                <a:ext cx="2286000" cy="6667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286830" y="2173584"/>
              <a:ext cx="2286046" cy="3086016"/>
              <a:chOff x="4950460" y="2086970"/>
              <a:chExt cx="2286046" cy="3086016"/>
            </a:xfrm>
            <a:grpFill/>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86970"/>
                <a:ext cx="2286000" cy="3086016"/>
              </a:xfrm>
              <a:prstGeom prst="rect">
                <a:avLst/>
              </a:prstGeom>
              <a:grp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50460" y="3274134"/>
                <a:ext cx="2286000" cy="6667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grpSp>
      </p:grpSp>
      <p:pic>
        <p:nvPicPr>
          <p:cNvPr id="42" name="Graphic 41" descr="Virtual Machine icon">
            <a:extLst>
              <a:ext uri="{FF2B5EF4-FFF2-40B4-BE49-F238E27FC236}">
                <a16:creationId xmlns:a16="http://schemas.microsoft.com/office/drawing/2014/main" id="{C84D7576-7303-44D1-A196-5C85B3332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952" y="2392957"/>
            <a:ext cx="688563" cy="688563"/>
          </a:xfrm>
          <a:prstGeom prst="rect">
            <a:avLst/>
          </a:prstGeom>
        </p:spPr>
      </p:pic>
      <p:grpSp>
        <p:nvGrpSpPr>
          <p:cNvPr id="78" name="Group 77" descr="Server icon">
            <a:extLst>
              <a:ext uri="{FF2B5EF4-FFF2-40B4-BE49-F238E27FC236}">
                <a16:creationId xmlns:a16="http://schemas.microsoft.com/office/drawing/2014/main" id="{7473AAE2-D89C-4DA5-8298-BBD774DA9AAE}"/>
              </a:ext>
            </a:extLst>
          </p:cNvPr>
          <p:cNvGrpSpPr/>
          <p:nvPr/>
        </p:nvGrpSpPr>
        <p:grpSpPr>
          <a:xfrm>
            <a:off x="3956009" y="2552993"/>
            <a:ext cx="296393" cy="470862"/>
            <a:chOff x="3914276" y="2156385"/>
            <a:chExt cx="349236" cy="554811"/>
          </a:xfrm>
        </p:grpSpPr>
        <p:sp>
          <p:nvSpPr>
            <p:cNvPr id="79" name="Rounded Rectangle 1">
              <a:extLst>
                <a:ext uri="{FF2B5EF4-FFF2-40B4-BE49-F238E27FC236}">
                  <a16:creationId xmlns:a16="http://schemas.microsoft.com/office/drawing/2014/main" id="{5E94ADF4-2EFF-489A-908C-8ED903B15DEE}"/>
                </a:ext>
              </a:extLst>
            </p:cNvPr>
            <p:cNvSpPr/>
            <p:nvPr/>
          </p:nvSpPr>
          <p:spPr bwMode="auto">
            <a:xfrm rot="10800000">
              <a:off x="3914276" y="2156385"/>
              <a:ext cx="349236" cy="554811"/>
            </a:xfrm>
            <a:prstGeom prst="roundRect">
              <a:avLst>
                <a:gd name="adj" fmla="val 6277"/>
              </a:avLst>
            </a:prstGeom>
            <a:gradFill flip="none" rotWithShape="0">
              <a:gsLst>
                <a:gs pos="0">
                  <a:srgbClr val="0078D4"/>
                </a:gs>
                <a:gs pos="100000">
                  <a:srgbClr val="0078D4">
                    <a:lumMod val="60000"/>
                    <a:lumOff val="4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5728147C-AF1B-4D89-9980-E535F40C37D3}"/>
                </a:ext>
              </a:extLst>
            </p:cNvPr>
            <p:cNvGrpSpPr/>
            <p:nvPr/>
          </p:nvGrpSpPr>
          <p:grpSpPr>
            <a:xfrm>
              <a:off x="3979099" y="2239308"/>
              <a:ext cx="193059" cy="40549"/>
              <a:chOff x="11000750" y="2088439"/>
              <a:chExt cx="350652" cy="73649"/>
            </a:xfrm>
          </p:grpSpPr>
          <p:cxnSp>
            <p:nvCxnSpPr>
              <p:cNvPr id="84" name="Straight Connector 83">
                <a:extLst>
                  <a:ext uri="{FF2B5EF4-FFF2-40B4-BE49-F238E27FC236}">
                    <a16:creationId xmlns:a16="http://schemas.microsoft.com/office/drawing/2014/main" id="{D56114D9-95D2-4928-BD9A-02F6E8A76E0F}"/>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5" name="Oval 84">
                <a:extLst>
                  <a:ext uri="{FF2B5EF4-FFF2-40B4-BE49-F238E27FC236}">
                    <a16:creationId xmlns:a16="http://schemas.microsoft.com/office/drawing/2014/main" id="{721F7624-5349-45D5-B3DE-5A4C04109BAE}"/>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F94F9C9F-A5B2-4222-8B3F-1AB894BAA012}"/>
                </a:ext>
              </a:extLst>
            </p:cNvPr>
            <p:cNvGrpSpPr/>
            <p:nvPr/>
          </p:nvGrpSpPr>
          <p:grpSpPr>
            <a:xfrm>
              <a:off x="3979099" y="2360605"/>
              <a:ext cx="193059" cy="40549"/>
              <a:chOff x="11000750" y="2088439"/>
              <a:chExt cx="350652" cy="73649"/>
            </a:xfrm>
          </p:grpSpPr>
          <p:cxnSp>
            <p:nvCxnSpPr>
              <p:cNvPr id="82" name="Straight Connector 81">
                <a:extLst>
                  <a:ext uri="{FF2B5EF4-FFF2-40B4-BE49-F238E27FC236}">
                    <a16:creationId xmlns:a16="http://schemas.microsoft.com/office/drawing/2014/main" id="{AE5F4CDA-A501-4A1C-B775-469B52A1934E}"/>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3" name="Oval 82">
                <a:extLst>
                  <a:ext uri="{FF2B5EF4-FFF2-40B4-BE49-F238E27FC236}">
                    <a16:creationId xmlns:a16="http://schemas.microsoft.com/office/drawing/2014/main" id="{A1DFFCE2-1F69-4E2B-BE33-32A32CE274A4}"/>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 name="Rectangle 10">
            <a:extLst>
              <a:ext uri="{FF2B5EF4-FFF2-40B4-BE49-F238E27FC236}">
                <a16:creationId xmlns:a16="http://schemas.microsoft.com/office/drawing/2014/main" id="{AF6962AE-E0D8-4586-A338-AC9F346191B1}"/>
              </a:ext>
            </a:extLst>
          </p:cNvPr>
          <p:cNvSpPr/>
          <p:nvPr/>
        </p:nvSpPr>
        <p:spPr bwMode="auto">
          <a:xfrm>
            <a:off x="2587233" y="4038574"/>
            <a:ext cx="2285999" cy="693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VMs and bare-metal servers</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On-premises and multi-cloud</a:t>
            </a:r>
          </a:p>
        </p:txBody>
      </p:sp>
      <p:grpSp>
        <p:nvGrpSpPr>
          <p:cNvPr id="43" name="Group 42" descr="Managed desktop icon">
            <a:extLst>
              <a:ext uri="{FF2B5EF4-FFF2-40B4-BE49-F238E27FC236}">
                <a16:creationId xmlns:a16="http://schemas.microsoft.com/office/drawing/2014/main" id="{308274F9-8C06-4C08-ACDA-E450CEF3248B}"/>
              </a:ext>
            </a:extLst>
          </p:cNvPr>
          <p:cNvGrpSpPr/>
          <p:nvPr/>
        </p:nvGrpSpPr>
        <p:grpSpPr>
          <a:xfrm>
            <a:off x="5855879" y="2370204"/>
            <a:ext cx="764697" cy="764697"/>
            <a:chOff x="5509353" y="-1555048"/>
            <a:chExt cx="3110095" cy="3110095"/>
          </a:xfrm>
        </p:grpSpPr>
        <p:pic>
          <p:nvPicPr>
            <p:cNvPr id="44" name="Graphic 43">
              <a:extLst>
                <a:ext uri="{FF2B5EF4-FFF2-40B4-BE49-F238E27FC236}">
                  <a16:creationId xmlns:a16="http://schemas.microsoft.com/office/drawing/2014/main" id="{AEA9BBEC-2888-4734-92EC-8E9CEFB061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9353" y="-1555048"/>
              <a:ext cx="3110095" cy="3110095"/>
            </a:xfrm>
            <a:prstGeom prst="rect">
              <a:avLst/>
            </a:prstGeom>
          </p:spPr>
        </p:pic>
        <p:sp>
          <p:nvSpPr>
            <p:cNvPr id="45" name="Rectangle 44">
              <a:extLst>
                <a:ext uri="{FF2B5EF4-FFF2-40B4-BE49-F238E27FC236}">
                  <a16:creationId xmlns:a16="http://schemas.microsoft.com/office/drawing/2014/main" id="{3CB0B342-6989-4B87-9F09-11447E7C5AFE}"/>
                </a:ext>
              </a:extLst>
            </p:cNvPr>
            <p:cNvSpPr/>
            <p:nvPr/>
          </p:nvSpPr>
          <p:spPr bwMode="auto">
            <a:xfrm>
              <a:off x="6109790" y="-1148889"/>
              <a:ext cx="1959172" cy="14104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ounded Rectangle 86">
              <a:extLst>
                <a:ext uri="{FF2B5EF4-FFF2-40B4-BE49-F238E27FC236}">
                  <a16:creationId xmlns:a16="http://schemas.microsoft.com/office/drawing/2014/main" id="{D6AFAA4A-C9FB-4BE4-9D70-4C1DA34F6CCF}"/>
                </a:ext>
              </a:extLst>
            </p:cNvPr>
            <p:cNvSpPr/>
            <p:nvPr/>
          </p:nvSpPr>
          <p:spPr>
            <a:xfrm rot="18935354">
              <a:off x="6494577" y="-531950"/>
              <a:ext cx="253167" cy="667286"/>
            </a:xfrm>
            <a:prstGeom prst="round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Rounded Rectangle 87">
              <a:extLst>
                <a:ext uri="{FF2B5EF4-FFF2-40B4-BE49-F238E27FC236}">
                  <a16:creationId xmlns:a16="http://schemas.microsoft.com/office/drawing/2014/main" id="{9B6CE0F7-5FE7-4E13-80D6-4D9A98A1EAF3}"/>
                </a:ext>
              </a:extLst>
            </p:cNvPr>
            <p:cNvSpPr/>
            <p:nvPr/>
          </p:nvSpPr>
          <p:spPr>
            <a:xfrm rot="2727583">
              <a:off x="7189402" y="-1239777"/>
              <a:ext cx="239179" cy="1594443"/>
            </a:xfrm>
            <a:prstGeom prst="roundRect">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8ED9FA8E-03FB-4F54-BB52-D56EA64CE5B6}"/>
              </a:ext>
            </a:extLst>
          </p:cNvPr>
          <p:cNvSpPr/>
          <p:nvPr/>
        </p:nvSpPr>
        <p:spPr bwMode="auto">
          <a:xfrm>
            <a:off x="5082129" y="4006478"/>
            <a:ext cx="2286000" cy="84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Searchable inventory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SQL Assessment service</a:t>
            </a:r>
          </a:p>
        </p:txBody>
      </p:sp>
      <p:grpSp>
        <p:nvGrpSpPr>
          <p:cNvPr id="48" name="Group 47" descr="Security icon">
            <a:extLst>
              <a:ext uri="{FF2B5EF4-FFF2-40B4-BE49-F238E27FC236}">
                <a16:creationId xmlns:a16="http://schemas.microsoft.com/office/drawing/2014/main" id="{8499FFDC-D546-48BB-939B-7D0C818CD239}"/>
              </a:ext>
            </a:extLst>
          </p:cNvPr>
          <p:cNvGrpSpPr/>
          <p:nvPr/>
        </p:nvGrpSpPr>
        <p:grpSpPr>
          <a:xfrm>
            <a:off x="8331741" y="2343604"/>
            <a:ext cx="826341" cy="826341"/>
            <a:chOff x="7372379" y="1626087"/>
            <a:chExt cx="2459159" cy="2459159"/>
          </a:xfrm>
        </p:grpSpPr>
        <p:pic>
          <p:nvPicPr>
            <p:cNvPr id="49" name="Graphic 48">
              <a:extLst>
                <a:ext uri="{FF2B5EF4-FFF2-40B4-BE49-F238E27FC236}">
                  <a16:creationId xmlns:a16="http://schemas.microsoft.com/office/drawing/2014/main" id="{ACA8E276-A1AE-4D81-9860-5448469F1B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72379" y="1626087"/>
              <a:ext cx="2459159" cy="2459159"/>
            </a:xfrm>
            <a:prstGeom prst="rect">
              <a:avLst/>
            </a:prstGeom>
          </p:spPr>
        </p:pic>
        <p:sp>
          <p:nvSpPr>
            <p:cNvPr id="50" name="Rectangle 49">
              <a:extLst>
                <a:ext uri="{FF2B5EF4-FFF2-40B4-BE49-F238E27FC236}">
                  <a16:creationId xmlns:a16="http://schemas.microsoft.com/office/drawing/2014/main" id="{1BC73A41-0D4C-4DFC-A842-5679EC6A0B0E}"/>
                </a:ext>
              </a:extLst>
            </p:cNvPr>
            <p:cNvSpPr/>
            <p:nvPr/>
          </p:nvSpPr>
          <p:spPr>
            <a:xfrm>
              <a:off x="8091989" y="2115137"/>
              <a:ext cx="994861" cy="1203534"/>
            </a:xfrm>
            <a:prstGeom prst="rect">
              <a:avLst/>
            </a:prstGeom>
            <a:gradFill>
              <a:gsLst>
                <a:gs pos="47000">
                  <a:srgbClr val="4594E8"/>
                </a:gs>
                <a:gs pos="0">
                  <a:srgbClr val="599CED"/>
                </a:gs>
                <a:gs pos="100000">
                  <a:srgbClr val="2185DD"/>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04DFA8F1-AC1D-477A-BDB6-377BF553CF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331" y="1980090"/>
              <a:ext cx="1403739" cy="1403739"/>
            </a:xfrm>
            <a:prstGeom prst="rect">
              <a:avLst/>
            </a:prstGeom>
          </p:spPr>
        </p:pic>
        <p:sp>
          <p:nvSpPr>
            <p:cNvPr id="52" name="Triangle 96">
              <a:extLst>
                <a:ext uri="{FF2B5EF4-FFF2-40B4-BE49-F238E27FC236}">
                  <a16:creationId xmlns:a16="http://schemas.microsoft.com/office/drawing/2014/main" id="{8582965E-E155-44F7-893F-CEDEEBD9F10C}"/>
                </a:ext>
              </a:extLst>
            </p:cNvPr>
            <p:cNvSpPr/>
            <p:nvPr/>
          </p:nvSpPr>
          <p:spPr>
            <a:xfrm rot="10800000">
              <a:off x="8291835" y="2703310"/>
              <a:ext cx="676607" cy="277141"/>
            </a:xfrm>
            <a:prstGeom prst="triangle">
              <a:avLst/>
            </a:prstGeom>
            <a:solidFill>
              <a:srgbClr val="73EB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Triangle 97">
              <a:extLst>
                <a:ext uri="{FF2B5EF4-FFF2-40B4-BE49-F238E27FC236}">
                  <a16:creationId xmlns:a16="http://schemas.microsoft.com/office/drawing/2014/main" id="{27AFE498-E641-4C1F-8729-F1051B616834}"/>
                </a:ext>
              </a:extLst>
            </p:cNvPr>
            <p:cNvSpPr/>
            <p:nvPr/>
          </p:nvSpPr>
          <p:spPr>
            <a:xfrm rot="16200000">
              <a:off x="8645768" y="2832226"/>
              <a:ext cx="519061" cy="363103"/>
            </a:xfrm>
            <a:prstGeom prst="triangle">
              <a:avLst/>
            </a:prstGeom>
            <a:solidFill>
              <a:srgbClr val="4F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Triangle 98">
              <a:extLst>
                <a:ext uri="{FF2B5EF4-FFF2-40B4-BE49-F238E27FC236}">
                  <a16:creationId xmlns:a16="http://schemas.microsoft.com/office/drawing/2014/main" id="{D688616A-3257-43A2-9C85-ACB3ACE37BFE}"/>
                </a:ext>
              </a:extLst>
            </p:cNvPr>
            <p:cNvSpPr/>
            <p:nvPr/>
          </p:nvSpPr>
          <p:spPr>
            <a:xfrm>
              <a:off x="8279851" y="3057402"/>
              <a:ext cx="676607" cy="299086"/>
            </a:xfrm>
            <a:prstGeom prst="triangle">
              <a:avLst/>
            </a:prstGeom>
            <a:gradFill>
              <a:gsLst>
                <a:gs pos="32000">
                  <a:srgbClr val="21B1D6">
                    <a:lumMod val="99000"/>
                    <a:lumOff val="1000"/>
                  </a:srgbClr>
                </a:gs>
                <a:gs pos="100000">
                  <a:srgbClr val="219FC6"/>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Triangle 99">
              <a:extLst>
                <a:ext uri="{FF2B5EF4-FFF2-40B4-BE49-F238E27FC236}">
                  <a16:creationId xmlns:a16="http://schemas.microsoft.com/office/drawing/2014/main" id="{D63BB3E8-F4E8-4600-816E-527D030F8F01}"/>
                </a:ext>
              </a:extLst>
            </p:cNvPr>
            <p:cNvSpPr/>
            <p:nvPr/>
          </p:nvSpPr>
          <p:spPr>
            <a:xfrm rot="5400000">
              <a:off x="8182468" y="2829808"/>
              <a:ext cx="396612" cy="363104"/>
            </a:xfrm>
            <a:prstGeom prst="triangle">
              <a:avLst>
                <a:gd name="adj" fmla="val 50000"/>
              </a:avLst>
            </a:prstGeom>
            <a:gradFill>
              <a:gsLst>
                <a:gs pos="0">
                  <a:srgbClr val="59D4EF"/>
                </a:gs>
                <a:gs pos="47000">
                  <a:srgbClr val="50C4E2"/>
                </a:gs>
                <a:gs pos="100000">
                  <a:srgbClr val="51C1DF"/>
                </a:gs>
              </a:gsLst>
              <a:lin ang="0" scaled="0"/>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56F8BA06-FD96-4EFB-A08D-9AE26669D843}"/>
              </a:ext>
            </a:extLst>
          </p:cNvPr>
          <p:cNvSpPr/>
          <p:nvPr/>
        </p:nvSpPr>
        <p:spPr bwMode="auto">
          <a:xfrm>
            <a:off x="7567016" y="4039998"/>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Defender</a:t>
            </a:r>
          </a:p>
        </p:txBody>
      </p:sp>
      <p:sp>
        <p:nvSpPr>
          <p:cNvPr id="92" name="Rectangle 91">
            <a:extLst>
              <a:ext uri="{FF2B5EF4-FFF2-40B4-BE49-F238E27FC236}">
                <a16:creationId xmlns:a16="http://schemas.microsoft.com/office/drawing/2014/main" id="{86AC2482-19C2-4AB1-A8A4-BB25B80585AD}"/>
              </a:ext>
              <a:ext uri="{C183D7F6-B498-43B3-948B-1728B52AA6E4}">
                <adec:decorative xmlns:adec="http://schemas.microsoft.com/office/drawing/2017/decorative" val="1"/>
              </a:ext>
            </a:extLst>
          </p:cNvPr>
          <p:cNvSpPr/>
          <p:nvPr/>
        </p:nvSpPr>
        <p:spPr bwMode="auto">
          <a:xfrm>
            <a:off x="2597241" y="5421426"/>
            <a:ext cx="7255775" cy="1007832"/>
          </a:xfrm>
          <a:prstGeom prst="rect">
            <a:avLst/>
          </a:prstGeom>
          <a:solidFill>
            <a:schemeClr val="bg1"/>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0A4E29-B60A-4A29-9920-7B76F49DA353}"/>
              </a:ext>
            </a:extLst>
          </p:cNvPr>
          <p:cNvSpPr/>
          <p:nvPr/>
        </p:nvSpPr>
        <p:spPr bwMode="auto">
          <a:xfrm>
            <a:off x="2712967" y="5634746"/>
            <a:ext cx="7024322" cy="5811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No migration needed for existing SQL Servers</a:t>
            </a:r>
          </a:p>
        </p:txBody>
      </p:sp>
      <p:pic>
        <p:nvPicPr>
          <p:cNvPr id="7" name="Picture 6" descr="Icon&#10;&#10;Description automatically generated">
            <a:extLst>
              <a:ext uri="{FF2B5EF4-FFF2-40B4-BE49-F238E27FC236}">
                <a16:creationId xmlns:a16="http://schemas.microsoft.com/office/drawing/2014/main" id="{3FE9AFDD-7089-4B12-8665-1A6F786FFE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1386838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64" presetClass="path" presetSubtype="0" accel="50000" decel="50000" fill="hold" grpId="1" nodeType="withEffect">
                                  <p:stCondLst>
                                    <p:cond delay="0"/>
                                  </p:stCondLst>
                                  <p:childTnLst>
                                    <p:animMotion origin="layout" path="M 3.125E-6 0.08842 L 3.125E-6 1.11111E-6 " pathEditMode="relative" rAng="0" ptsTypes="AA">
                                      <p:cBhvr>
                                        <p:cTn id="9" dur="750" fill="hold"/>
                                        <p:tgtEl>
                                          <p:spTgt spid="92"/>
                                        </p:tgtEl>
                                        <p:attrNameLst>
                                          <p:attrName>ppt_x</p:attrName>
                                          <p:attrName>ppt_y</p:attrName>
                                        </p:attrNameLst>
                                      </p:cBhvr>
                                      <p:rCtr x="0" y="-442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accel="50000" decel="50000" fill="hold" grpId="1" nodeType="withEffect">
                                  <p:stCondLst>
                                    <p:cond delay="0"/>
                                  </p:stCondLst>
                                  <p:childTnLst>
                                    <p:animMotion origin="layout" path="M 3.125E-6 0.08842 L 3.125E-6 1.11111E-6 " pathEditMode="relative" rAng="0" ptsTypes="AA">
                                      <p:cBhvr>
                                        <p:cTn id="14" dur="750" fill="hold"/>
                                        <p:tgtEl>
                                          <p:spTgt spid="24"/>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D3FF-C2D7-4C6E-A7AC-BADDC5D23496}"/>
              </a:ext>
            </a:extLst>
          </p:cNvPr>
          <p:cNvSpPr>
            <a:spLocks noGrp="1"/>
          </p:cNvSpPr>
          <p:nvPr>
            <p:ph type="title"/>
          </p:nvPr>
        </p:nvSpPr>
        <p:spPr/>
        <p:txBody>
          <a:bodyPr/>
          <a:lstStyle/>
          <a:p>
            <a:endParaRPr lang="en-GB" dirty="0"/>
          </a:p>
        </p:txBody>
      </p:sp>
      <p:pic>
        <p:nvPicPr>
          <p:cNvPr id="3" name="arcsql">
            <a:hlinkClick r:id="" action="ppaction://media"/>
            <a:extLst>
              <a:ext uri="{FF2B5EF4-FFF2-40B4-BE49-F238E27FC236}">
                <a16:creationId xmlns:a16="http://schemas.microsoft.com/office/drawing/2014/main" id="{67BA9792-E5D0-487B-B888-7D1B5209D3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08266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801098" y="1396289"/>
            <a:ext cx="5712824" cy="1325563"/>
          </a:xfrm>
          <a:prstGeom prst="rect">
            <a:avLst/>
          </a:prstGeom>
        </p:spPr>
        <p:txBody>
          <a:bodyPr vert="horz" lIns="91440" tIns="45720" rIns="91440" bIns="45720" rtlCol="0" anchor="ctr">
            <a:normAutofit/>
          </a:bodyPr>
          <a:lstStyle/>
          <a:p>
            <a:r>
              <a:rPr lang="en-US" kern="1200">
                <a:solidFill>
                  <a:schemeClr val="tx1"/>
                </a:solidFill>
                <a:latin typeface="Segoe UI Light" panose="020B0502040204020203" pitchFamily="34" charset="0"/>
                <a:cs typeface="Segoe UI Light" panose="020B0502040204020203" pitchFamily="34" charset="0"/>
              </a:rPr>
              <a:t>Who am I?</a:t>
            </a:r>
          </a:p>
        </p:txBody>
      </p:sp>
      <p:sp>
        <p:nvSpPr>
          <p:cNvPr id="4" name="TextBox 3">
            <a:extLst>
              <a:ext uri="{FF2B5EF4-FFF2-40B4-BE49-F238E27FC236}">
                <a16:creationId xmlns:a16="http://schemas.microsoft.com/office/drawing/2014/main" id="{DF034FC2-03A0-4D5B-8196-8BC4D383424B}"/>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Senior Cloud Advocate @ Microsoft</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Blog at </a:t>
            </a:r>
            <a:r>
              <a:rPr lang="en-US" b="1" dirty="0">
                <a:latin typeface="Segoe UI Light" panose="020B0502040204020203" pitchFamily="34" charset="0"/>
                <a:cs typeface="Segoe UI Light" panose="020B0502040204020203" pitchFamily="34" charset="0"/>
              </a:rPr>
              <a:t>www.techielass.com</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@Techielass</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Founder of the Glasgow Azure User Group</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STEM Ambassador</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14+ years in the IT industry</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IT Pro</a:t>
            </a:r>
          </a:p>
          <a:p>
            <a:pPr marL="457200" indent="-228600">
              <a:lnSpc>
                <a:spcPct val="90000"/>
              </a:lnSpc>
              <a:spcAft>
                <a:spcPts val="600"/>
              </a:spcAft>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
        <p:nvSpPr>
          <p:cNvPr id="1038" name="Oval 8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Freeform: Shape 82">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r="-4"/>
          <a:stretch/>
        </p:blipFill>
        <p:spPr bwMode="auto">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may contain: 7 people, including Sarah Lean, people smiling, people standing, shoes and indoor">
            <a:extLst>
              <a:ext uri="{FF2B5EF4-FFF2-40B4-BE49-F238E27FC236}">
                <a16:creationId xmlns:a16="http://schemas.microsoft.com/office/drawing/2014/main" id="{3B5B11D2-8A63-470C-9AC2-817D3A8429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9C33FE-A3E5-441C-8F07-C6D7FCBACB71}"/>
              </a:ext>
              <a:ext uri="{C183D7F6-B498-43B3-948B-1728B52AA6E4}">
                <adec:decorative xmlns:adec="http://schemas.microsoft.com/office/drawing/2017/decorative" val="1"/>
              </a:ext>
            </a:extLst>
          </p:cNvPr>
          <p:cNvPicPr>
            <a:picLocks noChangeAspect="1"/>
          </p:cNvPicPr>
          <p:nvPr/>
        </p:nvPicPr>
        <p:blipFill rotWithShape="1">
          <a:blip r:embed="rId3"/>
          <a:srcRect t="6051" r="19852" b="304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6">
            <a:extLst>
              <a:ext uri="{FF2B5EF4-FFF2-40B4-BE49-F238E27FC236}">
                <a16:creationId xmlns:a16="http://schemas.microsoft.com/office/drawing/2014/main" id="{31054DB1-E164-4897-82A5-568FF9B54B7A}"/>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lnSpc>
                <a:spcPct val="90000"/>
              </a:lnSpc>
              <a:spcAft>
                <a:spcPts val="600"/>
              </a:spcAft>
            </a:pPr>
            <a:r>
              <a:rPr lang="en-US" sz="4800" dirty="0">
                <a:solidFill>
                  <a:schemeClr val="tx1"/>
                </a:solidFill>
                <a:ea typeface="+mj-ea"/>
                <a:cs typeface="+mj-cs"/>
              </a:rPr>
              <a:t>Keeping up to date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730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408B-C066-4967-ACDC-B300A6E9DB1D}"/>
              </a:ext>
            </a:extLst>
          </p:cNvPr>
          <p:cNvSpPr>
            <a:spLocks noGrp="1"/>
          </p:cNvSpPr>
          <p:nvPr>
            <p:ph type="title"/>
          </p:nvPr>
        </p:nvSpPr>
        <p:spPr/>
        <p:txBody>
          <a:bodyPr/>
          <a:lstStyle/>
          <a:p>
            <a:endParaRPr lang="en-US" b="1" dirty="0"/>
          </a:p>
        </p:txBody>
      </p:sp>
      <p:sp>
        <p:nvSpPr>
          <p:cNvPr id="6" name="Freeform: Shape 5">
            <a:extLst>
              <a:ext uri="{FF2B5EF4-FFF2-40B4-BE49-F238E27FC236}">
                <a16:creationId xmlns:a16="http://schemas.microsoft.com/office/drawing/2014/main" id="{A3E9758C-822D-4DBE-B090-BC78B429F432}"/>
              </a:ext>
            </a:extLst>
          </p:cNvPr>
          <p:cNvSpPr/>
          <p:nvPr/>
        </p:nvSpPr>
        <p:spPr>
          <a:xfrm>
            <a:off x="10112102"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Assess Updates</a:t>
            </a:r>
          </a:p>
        </p:txBody>
      </p:sp>
      <p:sp>
        <p:nvSpPr>
          <p:cNvPr id="7" name="Arrow: Circular 6">
            <a:extLst>
              <a:ext uri="{FF2B5EF4-FFF2-40B4-BE49-F238E27FC236}">
                <a16:creationId xmlns:a16="http://schemas.microsoft.com/office/drawing/2014/main" id="{710A44E2-C12E-4F60-8053-AC834FBE4087}"/>
              </a:ext>
            </a:extLst>
          </p:cNvPr>
          <p:cNvSpPr/>
          <p:nvPr/>
        </p:nvSpPr>
        <p:spPr>
          <a:xfrm>
            <a:off x="7550809" y="1566005"/>
            <a:ext cx="3976356" cy="3976356"/>
          </a:xfrm>
          <a:prstGeom prst="circularArrow">
            <a:avLst>
              <a:gd name="adj1" fmla="val 8248"/>
              <a:gd name="adj2" fmla="val 576109"/>
              <a:gd name="adj3" fmla="val 2963893"/>
              <a:gd name="adj4" fmla="val 516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ED7213E6-BAAA-4618-B9A5-2E129FFA3509}"/>
              </a:ext>
            </a:extLst>
          </p:cNvPr>
          <p:cNvSpPr/>
          <p:nvPr/>
        </p:nvSpPr>
        <p:spPr>
          <a:xfrm>
            <a:off x="8698002" y="4346059"/>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Deploy Updates</a:t>
            </a:r>
          </a:p>
        </p:txBody>
      </p:sp>
      <p:sp>
        <p:nvSpPr>
          <p:cNvPr id="9" name="Arrow: Circular 8">
            <a:extLst>
              <a:ext uri="{FF2B5EF4-FFF2-40B4-BE49-F238E27FC236}">
                <a16:creationId xmlns:a16="http://schemas.microsoft.com/office/drawing/2014/main" id="{C6FCE8CF-9AE8-4132-B69E-AB245ED89518}"/>
              </a:ext>
            </a:extLst>
          </p:cNvPr>
          <p:cNvSpPr/>
          <p:nvPr/>
        </p:nvSpPr>
        <p:spPr>
          <a:xfrm>
            <a:off x="7550809" y="1566005"/>
            <a:ext cx="3976356" cy="3976356"/>
          </a:xfrm>
          <a:prstGeom prst="circularArrow">
            <a:avLst>
              <a:gd name="adj1" fmla="val 8248"/>
              <a:gd name="adj2" fmla="val 576109"/>
              <a:gd name="adj3" fmla="val 10172194"/>
              <a:gd name="adj4" fmla="val 72599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1CB474-1D79-4FCC-94F7-1E7A9122F83E}"/>
              </a:ext>
            </a:extLst>
          </p:cNvPr>
          <p:cNvSpPr/>
          <p:nvPr/>
        </p:nvSpPr>
        <p:spPr>
          <a:xfrm>
            <a:off x="7283903"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Verify Compliance</a:t>
            </a:r>
          </a:p>
        </p:txBody>
      </p:sp>
      <p:sp>
        <p:nvSpPr>
          <p:cNvPr id="11" name="Arrow: Circular 10">
            <a:extLst>
              <a:ext uri="{FF2B5EF4-FFF2-40B4-BE49-F238E27FC236}">
                <a16:creationId xmlns:a16="http://schemas.microsoft.com/office/drawing/2014/main" id="{C16AF9F7-F2D6-49B9-9C5D-455AA4316C48}"/>
              </a:ext>
            </a:extLst>
          </p:cNvPr>
          <p:cNvSpPr/>
          <p:nvPr/>
        </p:nvSpPr>
        <p:spPr>
          <a:xfrm rot="810964">
            <a:off x="7550810" y="1637403"/>
            <a:ext cx="3976356" cy="3976356"/>
          </a:xfrm>
          <a:prstGeom prst="circularArrow">
            <a:avLst>
              <a:gd name="adj1" fmla="val 8248"/>
              <a:gd name="adj2" fmla="val 576109"/>
              <a:gd name="adj3" fmla="val 16856756"/>
              <a:gd name="adj4" fmla="val 13386720"/>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Text Placeholder 12">
            <a:extLst>
              <a:ext uri="{FF2B5EF4-FFF2-40B4-BE49-F238E27FC236}">
                <a16:creationId xmlns:a16="http://schemas.microsoft.com/office/drawing/2014/main" id="{B4B5CE9D-1AB0-4B90-89D6-989B5708F409}"/>
              </a:ext>
            </a:extLst>
          </p:cNvPr>
          <p:cNvSpPr txBox="1">
            <a:spLocks/>
          </p:cNvSpPr>
          <p:nvPr/>
        </p:nvSpPr>
        <p:spPr>
          <a:xfrm>
            <a:off x="421708" y="1688870"/>
            <a:ext cx="5854217" cy="3481375"/>
          </a:xfrm>
          <a:prstGeom prst="rect">
            <a:avLst/>
          </a:prstGeom>
        </p:spPr>
        <p:txBody>
          <a:bodyPr vert="horz" wrap="square" lIns="143387" tIns="89617" rIns="143387" bIns="8961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523">
              <a:spcBef>
                <a:spcPts val="0"/>
              </a:spcBef>
              <a:spcAft>
                <a:spcPts val="980"/>
              </a:spcAft>
              <a:buNone/>
              <a:defRPr/>
            </a:pPr>
            <a:r>
              <a:rPr kumimoji="0" lang="en-US" b="0" i="0" u="none" strike="noStrike" kern="0" cap="none" spc="0" normalizeH="0" baseline="0" noProof="0">
                <a:ln>
                  <a:noFill/>
                </a:ln>
                <a:solidFill>
                  <a:schemeClr val="tx1"/>
                </a:solidFill>
                <a:effectLst/>
                <a:uLnTx/>
                <a:uFillTx/>
                <a:latin typeface="Segoe UI"/>
                <a:ea typeface="+mn-ea"/>
                <a:cs typeface="Segoe UI"/>
              </a:rPr>
              <a:t>Assess</a:t>
            </a:r>
            <a:r>
              <a:rPr lang="en-US" kern="0">
                <a:solidFill>
                  <a:schemeClr val="tx1"/>
                </a:solidFill>
                <a:latin typeface="Segoe UI"/>
                <a:cs typeface="Segoe UI"/>
              </a:rPr>
              <a:t> </a:t>
            </a:r>
            <a:r>
              <a:rPr kumimoji="0" lang="en-US" b="0" i="0" u="none" strike="noStrike" kern="0" cap="none" spc="0" normalizeH="0" baseline="0" noProof="0">
                <a:ln>
                  <a:noFill/>
                </a:ln>
                <a:solidFill>
                  <a:schemeClr val="tx1"/>
                </a:solidFill>
                <a:effectLst/>
                <a:uLnTx/>
                <a:uFillTx/>
                <a:latin typeface="Segoe UI"/>
                <a:ea typeface="+mn-ea"/>
                <a:cs typeface="Segoe UI"/>
              </a:rPr>
              <a:t>update status of servers across your environment</a:t>
            </a:r>
          </a:p>
          <a:p>
            <a:pPr marL="549275" marR="0" lvl="0"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Windows, Linux</a:t>
            </a:r>
            <a:endParaRPr lang="en-US" sz="2400" b="0" i="0" u="none" strike="noStrike" kern="1200" cap="none" spc="0" normalizeH="0" baseline="0" noProof="0">
              <a:ln>
                <a:noFill/>
              </a:ln>
              <a:solidFill>
                <a:schemeClr val="tx1"/>
              </a:solidFill>
              <a:effectLst/>
              <a:uLnTx/>
              <a:uFillTx/>
              <a:latin typeface="Segoe UI"/>
              <a:cs typeface="Segoe UI"/>
            </a:endParaRPr>
          </a:p>
          <a:p>
            <a:pPr marL="549275" defTabSz="913523">
              <a:spcBef>
                <a:spcPts val="0"/>
              </a:spcBef>
              <a:spcAft>
                <a:spcPts val="980"/>
              </a:spcAf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Azure, other cloud, </a:t>
            </a:r>
            <a:r>
              <a:rPr lang="en-US" sz="2400">
                <a:solidFill>
                  <a:schemeClr val="tx1"/>
                </a:solidFill>
                <a:latin typeface="Segoe UI"/>
                <a:cs typeface="Segoe UI"/>
              </a:rPr>
              <a:t>on-prem </a:t>
            </a:r>
            <a:r>
              <a:rPr lang="en-US" sz="2400" kern="0">
                <a:solidFill>
                  <a:schemeClr val="tx1"/>
                </a:solidFill>
                <a:latin typeface="Segoe UI"/>
                <a:cs typeface="Segoe UI"/>
              </a:rPr>
              <a:t>Deploy</a:t>
            </a:r>
            <a:r>
              <a:rPr kumimoji="0" lang="en-US" sz="2400" b="0" i="0" u="none" strike="noStrike" kern="0" cap="none" spc="0" normalizeH="0" baseline="0" noProof="0">
                <a:ln>
                  <a:noFill/>
                </a:ln>
                <a:solidFill>
                  <a:schemeClr val="tx1"/>
                </a:solidFill>
                <a:effectLst/>
                <a:uLnTx/>
                <a:uFillTx/>
                <a:latin typeface="Segoe UI"/>
                <a:ea typeface="+mn-ea"/>
                <a:cs typeface="Segoe UI"/>
              </a:rPr>
              <a:t> updates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Custom approval criteria</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Single pane of glass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Automated periodic deployments</a:t>
            </a:r>
            <a:endParaRPr lang="en-US" sz="2400" b="0" i="0" u="none" strike="noStrike" kern="0" cap="none" spc="0" normalizeH="0" baseline="0" noProof="0">
              <a:ln>
                <a:noFill/>
              </a:ln>
              <a:solidFill>
                <a:schemeClr val="tx1"/>
              </a:solidFill>
              <a:effectLst/>
              <a:uLnTx/>
              <a:uFillTx/>
              <a:latin typeface="Segoe UI"/>
              <a:cs typeface="Segoe UI"/>
            </a:endParaRPr>
          </a:p>
        </p:txBody>
      </p:sp>
      <p:sp>
        <p:nvSpPr>
          <p:cNvPr id="3" name="TextBox 2">
            <a:extLst>
              <a:ext uri="{FF2B5EF4-FFF2-40B4-BE49-F238E27FC236}">
                <a16:creationId xmlns:a16="http://schemas.microsoft.com/office/drawing/2014/main" id="{19BC465B-DCEC-4C5C-A269-745F5C8E75F3}"/>
              </a:ext>
            </a:extLst>
          </p:cNvPr>
          <p:cNvSpPr txBox="1"/>
          <p:nvPr/>
        </p:nvSpPr>
        <p:spPr>
          <a:xfrm>
            <a:off x="463051" y="581462"/>
            <a:ext cx="7272871" cy="646331"/>
          </a:xfrm>
          <a:prstGeom prst="rect">
            <a:avLst/>
          </a:prstGeom>
          <a:noFill/>
        </p:spPr>
        <p:txBody>
          <a:bodyPr wrap="square" rtlCol="0">
            <a:spAutoFit/>
          </a:bodyPr>
          <a:lstStyle/>
          <a:p>
            <a:r>
              <a:rPr lang="en-GB" sz="3600" dirty="0">
                <a:latin typeface="Calibri Light (Headings)"/>
              </a:rPr>
              <a:t>Azure Update Management</a:t>
            </a:r>
          </a:p>
        </p:txBody>
      </p:sp>
      <p:pic>
        <p:nvPicPr>
          <p:cNvPr id="4" name="Picture 3">
            <a:extLst>
              <a:ext uri="{FF2B5EF4-FFF2-40B4-BE49-F238E27FC236}">
                <a16:creationId xmlns:a16="http://schemas.microsoft.com/office/drawing/2014/main" id="{1584ACB2-9F62-4CC7-8CAF-365345504DF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8580" y="194133"/>
            <a:ext cx="1188027" cy="1202766"/>
          </a:xfrm>
          <a:prstGeom prst="rect">
            <a:avLst/>
          </a:prstGeom>
        </p:spPr>
      </p:pic>
    </p:spTree>
    <p:extLst>
      <p:ext uri="{BB962C8B-B14F-4D97-AF65-F5344CB8AC3E}">
        <p14:creationId xmlns:p14="http://schemas.microsoft.com/office/powerpoint/2010/main" val="275677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E9EB-15C9-451E-B8AA-C02A6848E72C}"/>
              </a:ext>
            </a:extLst>
          </p:cNvPr>
          <p:cNvSpPr>
            <a:spLocks noGrp="1"/>
          </p:cNvSpPr>
          <p:nvPr>
            <p:ph type="title"/>
          </p:nvPr>
        </p:nvSpPr>
        <p:spPr>
          <a:xfrm>
            <a:off x="428681" y="2532448"/>
            <a:ext cx="5428936" cy="1793104"/>
          </a:xfrm>
        </p:spPr>
        <p:txBody>
          <a:bodyPr wrap="square" anchor="b">
            <a:normAutofit/>
          </a:bodyPr>
          <a:lstStyle/>
          <a:p>
            <a:r>
              <a:rPr lang="en-GB" sz="4600" dirty="0">
                <a:solidFill>
                  <a:schemeClr val="tx2"/>
                </a:solidFill>
                <a:latin typeface="Calibri Light (Headings)"/>
              </a:rPr>
              <a:t>Security</a:t>
            </a:r>
          </a:p>
        </p:txBody>
      </p:sp>
      <p:sp>
        <p:nvSpPr>
          <p:cNvPr id="3" name="Rectangle 2">
            <a:extLst>
              <a:ext uri="{FF2B5EF4-FFF2-40B4-BE49-F238E27FC236}">
                <a16:creationId xmlns:a16="http://schemas.microsoft.com/office/drawing/2014/main" id="{D4CA0237-6AD3-4263-A45E-089AE0297BD0}"/>
              </a:ext>
            </a:extLst>
          </p:cNvPr>
          <p:cNvSpPr/>
          <p:nvPr/>
        </p:nvSpPr>
        <p:spPr bwMode="auto">
          <a:xfrm>
            <a:off x="189689" y="238328"/>
            <a:ext cx="2159541" cy="6031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256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75A2-770B-485B-A9DD-5903B6F2E73F}"/>
              </a:ext>
            </a:extLst>
          </p:cNvPr>
          <p:cNvSpPr>
            <a:spLocks noGrp="1"/>
          </p:cNvSpPr>
          <p:nvPr>
            <p:ph type="title"/>
          </p:nvPr>
        </p:nvSpPr>
        <p:spPr>
          <a:xfrm>
            <a:off x="462860" y="339728"/>
            <a:ext cx="11546578" cy="813704"/>
          </a:xfrm>
        </p:spPr>
        <p:txBody>
          <a:bodyPr/>
          <a:lstStyle/>
          <a:p>
            <a:r>
              <a:rPr lang="en-US" sz="3600" dirty="0">
                <a:solidFill>
                  <a:schemeClr val="tx2"/>
                </a:solidFill>
                <a:latin typeface="Calibri Light (Headings)"/>
              </a:rPr>
              <a:t>Threat actors leverage a variety of exposures to breach</a:t>
            </a:r>
          </a:p>
        </p:txBody>
      </p:sp>
      <p:grpSp>
        <p:nvGrpSpPr>
          <p:cNvPr id="7" name="Group 6">
            <a:extLst>
              <a:ext uri="{FF2B5EF4-FFF2-40B4-BE49-F238E27FC236}">
                <a16:creationId xmlns:a16="http://schemas.microsoft.com/office/drawing/2014/main" id="{57FABFDC-CFB2-421D-9198-964731029F29}"/>
              </a:ext>
            </a:extLst>
          </p:cNvPr>
          <p:cNvGrpSpPr/>
          <p:nvPr/>
        </p:nvGrpSpPr>
        <p:grpSpPr>
          <a:xfrm>
            <a:off x="3202630" y="1824619"/>
            <a:ext cx="2538393" cy="3809296"/>
            <a:chOff x="3309945" y="1860710"/>
            <a:chExt cx="2589293" cy="3885680"/>
          </a:xfrm>
        </p:grpSpPr>
        <p:sp>
          <p:nvSpPr>
            <p:cNvPr id="10" name="Rectangle 9">
              <a:extLst>
                <a:ext uri="{FF2B5EF4-FFF2-40B4-BE49-F238E27FC236}">
                  <a16:creationId xmlns:a16="http://schemas.microsoft.com/office/drawing/2014/main" id="{1A0FD852-D875-46CA-A66B-6BCCF913E544}"/>
                </a:ext>
              </a:extLst>
            </p:cNvPr>
            <p:cNvSpPr/>
            <p:nvPr/>
          </p:nvSpPr>
          <p:spPr bwMode="auto">
            <a:xfrm>
              <a:off x="3309945" y="1860710"/>
              <a:ext cx="1694645"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Access </a:t>
              </a:r>
            </a:p>
          </p:txBody>
        </p:sp>
        <p:cxnSp>
          <p:nvCxnSpPr>
            <p:cNvPr id="140" name="Straight Arrow Connector 139">
              <a:extLst>
                <a:ext uri="{FF2B5EF4-FFF2-40B4-BE49-F238E27FC236}">
                  <a16:creationId xmlns:a16="http://schemas.microsoft.com/office/drawing/2014/main" id="{F3EFD3DE-09EF-4914-9956-9B511AF67204}"/>
                </a:ext>
              </a:extLst>
            </p:cNvPr>
            <p:cNvCxnSpPr>
              <a:cxnSpLocks/>
            </p:cNvCxnSpPr>
            <p:nvPr/>
          </p:nvCxnSpPr>
          <p:spPr>
            <a:xfrm>
              <a:off x="3309945" y="2351195"/>
              <a:ext cx="2589293"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428D443A-9F81-4DC7-B5BB-DB42D2D3D783}"/>
                </a:ext>
              </a:extLst>
            </p:cNvPr>
            <p:cNvGrpSpPr/>
            <p:nvPr/>
          </p:nvGrpSpPr>
          <p:grpSpPr>
            <a:xfrm>
              <a:off x="3309945" y="2615578"/>
              <a:ext cx="2006549" cy="3130812"/>
              <a:chOff x="3244475" y="2564525"/>
              <a:chExt cx="1967383" cy="3069703"/>
            </a:xfrm>
          </p:grpSpPr>
          <p:pic>
            <p:nvPicPr>
              <p:cNvPr id="130" name="Graphic 129">
                <a:extLst>
                  <a:ext uri="{FF2B5EF4-FFF2-40B4-BE49-F238E27FC236}">
                    <a16:creationId xmlns:a16="http://schemas.microsoft.com/office/drawing/2014/main" id="{618A374C-BD7B-4063-B3FB-BE0BA893AE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2654" y="2564525"/>
                <a:ext cx="381518" cy="351980"/>
              </a:xfrm>
              <a:prstGeom prst="rect">
                <a:avLst/>
              </a:prstGeom>
            </p:spPr>
          </p:pic>
          <p:pic>
            <p:nvPicPr>
              <p:cNvPr id="132" name="Graphic 131">
                <a:extLst>
                  <a:ext uri="{FF2B5EF4-FFF2-40B4-BE49-F238E27FC236}">
                    <a16:creationId xmlns:a16="http://schemas.microsoft.com/office/drawing/2014/main" id="{D55DEBBB-DBFC-4283-BA2C-0ECE8AC300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0484" y="3153708"/>
                <a:ext cx="385858" cy="385858"/>
              </a:xfrm>
              <a:prstGeom prst="rect">
                <a:avLst/>
              </a:prstGeom>
            </p:spPr>
          </p:pic>
          <p:pic>
            <p:nvPicPr>
              <p:cNvPr id="134" name="Picture 133">
                <a:extLst>
                  <a:ext uri="{FF2B5EF4-FFF2-40B4-BE49-F238E27FC236}">
                    <a16:creationId xmlns:a16="http://schemas.microsoft.com/office/drawing/2014/main" id="{41C07F25-5F1E-4C5C-B3FE-289F064D0988}"/>
                  </a:ext>
                </a:extLst>
              </p:cNvPr>
              <p:cNvPicPr>
                <a:picLocks noChangeAspect="1"/>
              </p:cNvPicPr>
              <p:nvPr/>
            </p:nvPicPr>
            <p:blipFill>
              <a:blip r:embed="rId7"/>
              <a:stretch>
                <a:fillRect/>
              </a:stretch>
            </p:blipFill>
            <p:spPr>
              <a:xfrm>
                <a:off x="3244475" y="3835202"/>
                <a:ext cx="417877" cy="417875"/>
              </a:xfrm>
              <a:prstGeom prst="rect">
                <a:avLst/>
              </a:prstGeom>
            </p:spPr>
          </p:pic>
          <p:pic>
            <p:nvPicPr>
              <p:cNvPr id="75" name="Graphic 74">
                <a:extLst>
                  <a:ext uri="{FF2B5EF4-FFF2-40B4-BE49-F238E27FC236}">
                    <a16:creationId xmlns:a16="http://schemas.microsoft.com/office/drawing/2014/main" id="{56E8C4F9-E4A2-419A-B31D-D859B4D433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6192" y="5169130"/>
                <a:ext cx="414443" cy="465098"/>
              </a:xfrm>
              <a:prstGeom prst="rect">
                <a:avLst/>
              </a:prstGeom>
            </p:spPr>
          </p:pic>
          <p:pic>
            <p:nvPicPr>
              <p:cNvPr id="86" name="Graphic 85">
                <a:extLst>
                  <a:ext uri="{FF2B5EF4-FFF2-40B4-BE49-F238E27FC236}">
                    <a16:creationId xmlns:a16="http://schemas.microsoft.com/office/drawing/2014/main" id="{A6A61034-C789-4874-BDB3-151ADA33F8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49338" y="4540293"/>
                <a:ext cx="408150" cy="408148"/>
              </a:xfrm>
              <a:prstGeom prst="rect">
                <a:avLst/>
              </a:prstGeom>
            </p:spPr>
          </p:pic>
          <p:sp>
            <p:nvSpPr>
              <p:cNvPr id="42" name="Rectangle 41">
                <a:extLst>
                  <a:ext uri="{FF2B5EF4-FFF2-40B4-BE49-F238E27FC236}">
                    <a16:creationId xmlns:a16="http://schemas.microsoft.com/office/drawing/2014/main" id="{D1FA419C-E683-437B-A42B-2264B4C1DF75}"/>
                  </a:ext>
                </a:extLst>
              </p:cNvPr>
              <p:cNvSpPr/>
              <p:nvPr/>
            </p:nvSpPr>
            <p:spPr>
              <a:xfrm>
                <a:off x="3840257" y="2659146"/>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Virtual machines </a:t>
                </a:r>
              </a:p>
            </p:txBody>
          </p:sp>
          <p:sp>
            <p:nvSpPr>
              <p:cNvPr id="133" name="Rectangle 132">
                <a:extLst>
                  <a:ext uri="{FF2B5EF4-FFF2-40B4-BE49-F238E27FC236}">
                    <a16:creationId xmlns:a16="http://schemas.microsoft.com/office/drawing/2014/main" id="{4002EF80-8B8B-4B46-B9A4-5090B40D4AB0}"/>
                  </a:ext>
                </a:extLst>
              </p:cNvPr>
              <p:cNvSpPr/>
              <p:nvPr/>
            </p:nvSpPr>
            <p:spPr bwMode="auto">
              <a:xfrm>
                <a:off x="3840257" y="3273688"/>
                <a:ext cx="1371600" cy="166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Apps</a:t>
                </a:r>
              </a:p>
            </p:txBody>
          </p:sp>
          <p:sp>
            <p:nvSpPr>
              <p:cNvPr id="44" name="Rectangle 43">
                <a:extLst>
                  <a:ext uri="{FF2B5EF4-FFF2-40B4-BE49-F238E27FC236}">
                    <a16:creationId xmlns:a16="http://schemas.microsoft.com/office/drawing/2014/main" id="{2D7F5C43-4110-45A3-BB84-AD5A2A407268}"/>
                  </a:ext>
                </a:extLst>
              </p:cNvPr>
              <p:cNvSpPr/>
              <p:nvPr/>
            </p:nvSpPr>
            <p:spPr>
              <a:xfrm>
                <a:off x="3840258" y="39627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Credentials </a:t>
                </a:r>
              </a:p>
            </p:txBody>
          </p:sp>
          <p:sp>
            <p:nvSpPr>
              <p:cNvPr id="77" name="Rectangle 76">
                <a:extLst>
                  <a:ext uri="{FF2B5EF4-FFF2-40B4-BE49-F238E27FC236}">
                    <a16:creationId xmlns:a16="http://schemas.microsoft.com/office/drawing/2014/main" id="{C984530F-7CF0-49BF-BBF3-3BFF9B7ACE1A}"/>
                  </a:ext>
                </a:extLst>
              </p:cNvPr>
              <p:cNvSpPr/>
              <p:nvPr/>
            </p:nvSpPr>
            <p:spPr>
              <a:xfrm>
                <a:off x="3840257" y="52650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IoT devices</a:t>
                </a:r>
              </a:p>
            </p:txBody>
          </p:sp>
          <p:sp>
            <p:nvSpPr>
              <p:cNvPr id="87" name="Rectangle 86">
                <a:extLst>
                  <a:ext uri="{FF2B5EF4-FFF2-40B4-BE49-F238E27FC236}">
                    <a16:creationId xmlns:a16="http://schemas.microsoft.com/office/drawing/2014/main" id="{A2C3335D-14B3-4742-AA41-47E8C205ED93}"/>
                  </a:ext>
                </a:extLst>
              </p:cNvPr>
              <p:cNvSpPr/>
              <p:nvPr/>
            </p:nvSpPr>
            <p:spPr>
              <a:xfrm>
                <a:off x="3840256"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stores</a:t>
                </a:r>
              </a:p>
            </p:txBody>
          </p:sp>
        </p:grpSp>
      </p:grpSp>
      <p:grpSp>
        <p:nvGrpSpPr>
          <p:cNvPr id="13" name="Group 12">
            <a:extLst>
              <a:ext uri="{FF2B5EF4-FFF2-40B4-BE49-F238E27FC236}">
                <a16:creationId xmlns:a16="http://schemas.microsoft.com/office/drawing/2014/main" id="{3E638519-A6A1-4375-B769-72B4A46D55DB}"/>
              </a:ext>
            </a:extLst>
          </p:cNvPr>
          <p:cNvGrpSpPr/>
          <p:nvPr/>
        </p:nvGrpSpPr>
        <p:grpSpPr>
          <a:xfrm>
            <a:off x="9196518" y="1824619"/>
            <a:ext cx="2538392" cy="3122152"/>
            <a:chOff x="9249434" y="1860710"/>
            <a:chExt cx="2589292" cy="3184758"/>
          </a:xfrm>
        </p:grpSpPr>
        <p:sp>
          <p:nvSpPr>
            <p:cNvPr id="14" name="Rectangle 13">
              <a:extLst>
                <a:ext uri="{FF2B5EF4-FFF2-40B4-BE49-F238E27FC236}">
                  <a16:creationId xmlns:a16="http://schemas.microsoft.com/office/drawing/2014/main" id="{EEC01F29-F9B7-452B-964B-2B8237AE19EB}"/>
                </a:ext>
              </a:extLst>
            </p:cNvPr>
            <p:cNvSpPr/>
            <p:nvPr/>
          </p:nvSpPr>
          <p:spPr bwMode="auto">
            <a:xfrm>
              <a:off x="9249434" y="1860710"/>
              <a:ext cx="1396207"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Actions</a:t>
              </a:r>
            </a:p>
          </p:txBody>
        </p:sp>
        <p:sp>
          <p:nvSpPr>
            <p:cNvPr id="51" name="AutoShape 2" descr="https://image.flaticon.com/icons/svg/158/158599.svg">
              <a:extLst>
                <a:ext uri="{FF2B5EF4-FFF2-40B4-BE49-F238E27FC236}">
                  <a16:creationId xmlns:a16="http://schemas.microsoft.com/office/drawing/2014/main" id="{8533F739-853E-481B-8031-CB1171AA3921}"/>
                </a:ext>
              </a:extLst>
            </p:cNvPr>
            <p:cNvSpPr>
              <a:spLocks noChangeAspect="1" noChangeArrowheads="1"/>
            </p:cNvSpPr>
            <p:nvPr/>
          </p:nvSpPr>
          <p:spPr bwMode="auto">
            <a:xfrm>
              <a:off x="9617170" y="2060595"/>
              <a:ext cx="49407" cy="494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71" name="Straight Arrow Connector 170">
              <a:extLst>
                <a:ext uri="{FF2B5EF4-FFF2-40B4-BE49-F238E27FC236}">
                  <a16:creationId xmlns:a16="http://schemas.microsoft.com/office/drawing/2014/main" id="{B9F41B82-58F9-43C5-B6F2-66A5FB317E6D}"/>
                </a:ext>
              </a:extLst>
            </p:cNvPr>
            <p:cNvCxnSpPr>
              <a:cxnSpLocks/>
            </p:cNvCxnSpPr>
            <p:nvPr/>
          </p:nvCxnSpPr>
          <p:spPr>
            <a:xfrm>
              <a:off x="9249434" y="2351195"/>
              <a:ext cx="2589292" cy="0"/>
            </a:xfrm>
            <a:prstGeom prst="straightConnector1">
              <a:avLst/>
            </a:prstGeom>
            <a:ln w="1905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4103968-FDC1-4582-BBAF-E4823E4CEF72}"/>
                </a:ext>
              </a:extLst>
            </p:cNvPr>
            <p:cNvGrpSpPr/>
            <p:nvPr/>
          </p:nvGrpSpPr>
          <p:grpSpPr>
            <a:xfrm>
              <a:off x="9408504" y="2592391"/>
              <a:ext cx="1995498" cy="2453077"/>
              <a:chOff x="9223997" y="2541791"/>
              <a:chExt cx="1956548" cy="2405196"/>
            </a:xfrm>
          </p:grpSpPr>
          <p:sp>
            <p:nvSpPr>
              <p:cNvPr id="53" name="Rectangle 52">
                <a:extLst>
                  <a:ext uri="{FF2B5EF4-FFF2-40B4-BE49-F238E27FC236}">
                    <a16:creationId xmlns:a16="http://schemas.microsoft.com/office/drawing/2014/main" id="{33BB122E-725E-4662-83FC-428396F7B6B9}"/>
                  </a:ext>
                </a:extLst>
              </p:cNvPr>
              <p:cNvSpPr/>
              <p:nvPr/>
            </p:nvSpPr>
            <p:spPr>
              <a:xfrm>
                <a:off x="9757387" y="2659146"/>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 loss</a:t>
                </a:r>
              </a:p>
            </p:txBody>
          </p:sp>
          <p:grpSp>
            <p:nvGrpSpPr>
              <p:cNvPr id="30" name="Group 29">
                <a:extLst>
                  <a:ext uri="{FF2B5EF4-FFF2-40B4-BE49-F238E27FC236}">
                    <a16:creationId xmlns:a16="http://schemas.microsoft.com/office/drawing/2014/main" id="{5DFC1CF4-A9DA-42EB-A946-8D59AAC0AC0F}"/>
                  </a:ext>
                </a:extLst>
              </p:cNvPr>
              <p:cNvGrpSpPr/>
              <p:nvPr/>
            </p:nvGrpSpPr>
            <p:grpSpPr>
              <a:xfrm>
                <a:off x="9244654" y="3147787"/>
                <a:ext cx="416315" cy="397701"/>
                <a:chOff x="9338403" y="3438778"/>
                <a:chExt cx="527943" cy="504338"/>
              </a:xfrm>
            </p:grpSpPr>
            <p:sp>
              <p:nvSpPr>
                <p:cNvPr id="74" name="Database_EFC7">
                  <a:extLst>
                    <a:ext uri="{FF2B5EF4-FFF2-40B4-BE49-F238E27FC236}">
                      <a16:creationId xmlns:a16="http://schemas.microsoft.com/office/drawing/2014/main" id="{D45C1A85-CBD1-4B9A-A229-7FE06E392E9E}"/>
                    </a:ext>
                  </a:extLst>
                </p:cNvPr>
                <p:cNvSpPr>
                  <a:spLocks noChangeAspect="1" noEditPoints="1"/>
                </p:cNvSpPr>
                <p:nvPr/>
              </p:nvSpPr>
              <p:spPr bwMode="auto">
                <a:xfrm>
                  <a:off x="9338403" y="3438778"/>
                  <a:ext cx="318640" cy="41858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25B4A944-6516-4BBD-9B80-F6230FF1A404}"/>
                    </a:ext>
                  </a:extLst>
                </p:cNvPr>
                <p:cNvGrpSpPr/>
                <p:nvPr/>
              </p:nvGrpSpPr>
              <p:grpSpPr>
                <a:xfrm>
                  <a:off x="9568241" y="3592252"/>
                  <a:ext cx="298105" cy="350864"/>
                  <a:chOff x="9617330" y="3654310"/>
                  <a:chExt cx="298105" cy="350864"/>
                </a:xfrm>
              </p:grpSpPr>
              <p:sp>
                <p:nvSpPr>
                  <p:cNvPr id="17" name="Freeform 7">
                    <a:extLst>
                      <a:ext uri="{FF2B5EF4-FFF2-40B4-BE49-F238E27FC236}">
                        <a16:creationId xmlns:a16="http://schemas.microsoft.com/office/drawing/2014/main" id="{6924E697-0874-4739-99F7-0BB67F8DCD92}"/>
                      </a:ext>
                    </a:extLst>
                  </p:cNvPr>
                  <p:cNvSpPr>
                    <a:spLocks/>
                  </p:cNvSpPr>
                  <p:nvPr/>
                </p:nvSpPr>
                <p:spPr bwMode="auto">
                  <a:xfrm rot="10800000">
                    <a:off x="9714941" y="3654310"/>
                    <a:ext cx="100247" cy="350864"/>
                  </a:xfrm>
                  <a:custGeom>
                    <a:avLst/>
                    <a:gdLst>
                      <a:gd name="T0" fmla="*/ 0 w 61"/>
                      <a:gd name="T1" fmla="*/ 53 h 214"/>
                      <a:gd name="T2" fmla="*/ 0 w 61"/>
                      <a:gd name="T3" fmla="*/ 53 h 214"/>
                      <a:gd name="T4" fmla="*/ 0 w 61"/>
                      <a:gd name="T5" fmla="*/ 161 h 214"/>
                      <a:gd name="T6" fmla="*/ 52 w 61"/>
                      <a:gd name="T7" fmla="*/ 214 h 214"/>
                      <a:gd name="T8" fmla="*/ 61 w 61"/>
                      <a:gd name="T9" fmla="*/ 214 h 214"/>
                      <a:gd name="T10" fmla="*/ 61 w 61"/>
                      <a:gd name="T11" fmla="*/ 0 h 214"/>
                      <a:gd name="T12" fmla="*/ 52 w 61"/>
                      <a:gd name="T13" fmla="*/ 0 h 214"/>
                      <a:gd name="T14" fmla="*/ 0 w 61"/>
                      <a:gd name="T15" fmla="*/ 5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4">
                        <a:moveTo>
                          <a:pt x="0" y="53"/>
                        </a:moveTo>
                        <a:lnTo>
                          <a:pt x="0" y="53"/>
                        </a:lnTo>
                        <a:lnTo>
                          <a:pt x="0" y="161"/>
                        </a:lnTo>
                        <a:lnTo>
                          <a:pt x="52" y="214"/>
                        </a:lnTo>
                        <a:lnTo>
                          <a:pt x="61" y="214"/>
                        </a:lnTo>
                        <a:lnTo>
                          <a:pt x="61" y="0"/>
                        </a:lnTo>
                        <a:lnTo>
                          <a:pt x="52" y="0"/>
                        </a:lnTo>
                        <a:lnTo>
                          <a:pt x="0" y="53"/>
                        </a:lnTo>
                        <a:close/>
                      </a:path>
                    </a:pathLst>
                  </a:custGeom>
                  <a:solidFill>
                    <a:srgbClr val="000000"/>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8">
                    <a:extLst>
                      <a:ext uri="{FF2B5EF4-FFF2-40B4-BE49-F238E27FC236}">
                        <a16:creationId xmlns:a16="http://schemas.microsoft.com/office/drawing/2014/main" id="{7F772CC6-D99B-42AB-A597-3173578EA7EB}"/>
                      </a:ext>
                    </a:extLst>
                  </p:cNvPr>
                  <p:cNvSpPr>
                    <a:spLocks/>
                  </p:cNvSpPr>
                  <p:nvPr/>
                </p:nvSpPr>
                <p:spPr bwMode="auto">
                  <a:xfrm rot="10800000">
                    <a:off x="9617330" y="3654310"/>
                    <a:ext cx="82921" cy="350864"/>
                  </a:xfrm>
                  <a:custGeom>
                    <a:avLst/>
                    <a:gdLst>
                      <a:gd name="T0" fmla="*/ 0 w 30"/>
                      <a:gd name="T1" fmla="*/ 213 h 213"/>
                      <a:gd name="T2" fmla="*/ 0 w 30"/>
                      <a:gd name="T3" fmla="*/ 213 h 213"/>
                      <a:gd name="T4" fmla="*/ 30 w 30"/>
                      <a:gd name="T5" fmla="*/ 213 h 213"/>
                      <a:gd name="T6" fmla="*/ 30 w 30"/>
                      <a:gd name="T7" fmla="*/ 0 h 213"/>
                      <a:gd name="T8" fmla="*/ 0 w 30"/>
                      <a:gd name="T9" fmla="*/ 0 h 213"/>
                      <a:gd name="T10" fmla="*/ 0 w 30"/>
                      <a:gd name="T11" fmla="*/ 213 h 213"/>
                    </a:gdLst>
                    <a:ahLst/>
                    <a:cxnLst>
                      <a:cxn ang="0">
                        <a:pos x="T0" y="T1"/>
                      </a:cxn>
                      <a:cxn ang="0">
                        <a:pos x="T2" y="T3"/>
                      </a:cxn>
                      <a:cxn ang="0">
                        <a:pos x="T4" y="T5"/>
                      </a:cxn>
                      <a:cxn ang="0">
                        <a:pos x="T6" y="T7"/>
                      </a:cxn>
                      <a:cxn ang="0">
                        <a:pos x="T8" y="T9"/>
                      </a:cxn>
                      <a:cxn ang="0">
                        <a:pos x="T10" y="T11"/>
                      </a:cxn>
                    </a:cxnLst>
                    <a:rect l="0" t="0" r="r" b="b"/>
                    <a:pathLst>
                      <a:path w="30" h="213">
                        <a:moveTo>
                          <a:pt x="0" y="213"/>
                        </a:moveTo>
                        <a:lnTo>
                          <a:pt x="0" y="213"/>
                        </a:lnTo>
                        <a:lnTo>
                          <a:pt x="30" y="213"/>
                        </a:lnTo>
                        <a:lnTo>
                          <a:pt x="30" y="0"/>
                        </a:lnTo>
                        <a:lnTo>
                          <a:pt x="0" y="0"/>
                        </a:lnTo>
                        <a:lnTo>
                          <a:pt x="0" y="213"/>
                        </a:lnTo>
                        <a:close/>
                      </a:path>
                    </a:pathLst>
                  </a:custGeom>
                  <a:solidFill>
                    <a:srgbClr val="000000"/>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2A667C96-2F94-4BD6-B79E-E3E326877729}"/>
                      </a:ext>
                    </a:extLst>
                  </p:cNvPr>
                  <p:cNvSpPr/>
                  <p:nvPr/>
                </p:nvSpPr>
                <p:spPr bwMode="auto">
                  <a:xfrm>
                    <a:off x="9815188" y="3741103"/>
                    <a:ext cx="100247" cy="17727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79" name="Rectangle 78">
                <a:extLst>
                  <a:ext uri="{FF2B5EF4-FFF2-40B4-BE49-F238E27FC236}">
                    <a16:creationId xmlns:a16="http://schemas.microsoft.com/office/drawing/2014/main" id="{C676E7CA-83D1-45D0-BC24-918CE9D8B1FF}"/>
                  </a:ext>
                </a:extLst>
              </p:cNvPr>
              <p:cNvSpPr/>
              <p:nvPr/>
            </p:nvSpPr>
            <p:spPr>
              <a:xfrm>
                <a:off x="9757386" y="3273688"/>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exfiltration</a:t>
                </a:r>
              </a:p>
            </p:txBody>
          </p:sp>
          <p:sp>
            <p:nvSpPr>
              <p:cNvPr id="81" name="Rectangle 80">
                <a:extLst>
                  <a:ext uri="{FF2B5EF4-FFF2-40B4-BE49-F238E27FC236}">
                    <a16:creationId xmlns:a16="http://schemas.microsoft.com/office/drawing/2014/main" id="{D0728D2F-BC97-4676-9E8A-29159B087E9A}"/>
                  </a:ext>
                </a:extLst>
              </p:cNvPr>
              <p:cNvSpPr/>
              <p:nvPr/>
            </p:nvSpPr>
            <p:spPr>
              <a:xfrm>
                <a:off x="9784911" y="39627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Ransomware</a:t>
                </a:r>
              </a:p>
            </p:txBody>
          </p:sp>
          <p:grpSp>
            <p:nvGrpSpPr>
              <p:cNvPr id="36" name="Group 35">
                <a:extLst>
                  <a:ext uri="{FF2B5EF4-FFF2-40B4-BE49-F238E27FC236}">
                    <a16:creationId xmlns:a16="http://schemas.microsoft.com/office/drawing/2014/main" id="{668B7638-7452-4BAB-A000-E0A0F6E87A0D}"/>
                  </a:ext>
                </a:extLst>
              </p:cNvPr>
              <p:cNvGrpSpPr/>
              <p:nvPr/>
            </p:nvGrpSpPr>
            <p:grpSpPr>
              <a:xfrm>
                <a:off x="9292634" y="3822473"/>
                <a:ext cx="320354" cy="443332"/>
                <a:chOff x="9251520" y="4160448"/>
                <a:chExt cx="515386" cy="713237"/>
              </a:xfrm>
            </p:grpSpPr>
            <p:sp>
              <p:nvSpPr>
                <p:cNvPr id="82" name="Database_EFC7">
                  <a:extLst>
                    <a:ext uri="{FF2B5EF4-FFF2-40B4-BE49-F238E27FC236}">
                      <a16:creationId xmlns:a16="http://schemas.microsoft.com/office/drawing/2014/main" id="{63ED80CE-D3ED-4BD9-8B33-D84209D30DA3}"/>
                    </a:ext>
                  </a:extLst>
                </p:cNvPr>
                <p:cNvSpPr>
                  <a:spLocks noChangeAspect="1" noEditPoints="1"/>
                </p:cNvSpPr>
                <p:nvPr/>
              </p:nvSpPr>
              <p:spPr bwMode="auto">
                <a:xfrm>
                  <a:off x="9251520" y="4160448"/>
                  <a:ext cx="385858" cy="5068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83" name="Picture 82">
                  <a:extLst>
                    <a:ext uri="{FF2B5EF4-FFF2-40B4-BE49-F238E27FC236}">
                      <a16:creationId xmlns:a16="http://schemas.microsoft.com/office/drawing/2014/main" id="{FC212E26-A3BF-4A25-80FE-A06CE5312555}"/>
                    </a:ext>
                  </a:extLst>
                </p:cNvPr>
                <p:cNvPicPr>
                  <a:picLocks noChangeAspect="1"/>
                </p:cNvPicPr>
                <p:nvPr/>
              </p:nvPicPr>
              <p:blipFill>
                <a:blip r:embed="rId12"/>
                <a:stretch>
                  <a:fillRect/>
                </a:stretch>
              </p:blipFill>
              <p:spPr>
                <a:xfrm>
                  <a:off x="9476200" y="4383266"/>
                  <a:ext cx="290706" cy="490419"/>
                </a:xfrm>
                <a:prstGeom prst="rect">
                  <a:avLst/>
                </a:prstGeom>
              </p:spPr>
            </p:pic>
          </p:grpSp>
          <p:sp>
            <p:nvSpPr>
              <p:cNvPr id="109" name="Rectangle 108">
                <a:extLst>
                  <a:ext uri="{FF2B5EF4-FFF2-40B4-BE49-F238E27FC236}">
                    <a16:creationId xmlns:a16="http://schemas.microsoft.com/office/drawing/2014/main" id="{9A27C64D-F2CD-4D08-84E9-CA0A9DA8AC35}"/>
                  </a:ext>
                </a:extLst>
              </p:cNvPr>
              <p:cNvSpPr/>
              <p:nvPr/>
            </p:nvSpPr>
            <p:spPr>
              <a:xfrm>
                <a:off x="9808945"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Resource abuse</a:t>
                </a:r>
              </a:p>
            </p:txBody>
          </p:sp>
          <p:grpSp>
            <p:nvGrpSpPr>
              <p:cNvPr id="29" name="Group 28">
                <a:extLst>
                  <a:ext uri="{FF2B5EF4-FFF2-40B4-BE49-F238E27FC236}">
                    <a16:creationId xmlns:a16="http://schemas.microsoft.com/office/drawing/2014/main" id="{4EB77BB4-F88B-49FB-B139-A13456F1D195}"/>
                  </a:ext>
                </a:extLst>
              </p:cNvPr>
              <p:cNvGrpSpPr/>
              <p:nvPr/>
            </p:nvGrpSpPr>
            <p:grpSpPr>
              <a:xfrm>
                <a:off x="9223997" y="4540293"/>
                <a:ext cx="457628" cy="406694"/>
                <a:chOff x="9208918" y="5066104"/>
                <a:chExt cx="652331" cy="579727"/>
              </a:xfrm>
            </p:grpSpPr>
            <p:pic>
              <p:nvPicPr>
                <p:cNvPr id="112" name="Graphic 111">
                  <a:extLst>
                    <a:ext uri="{FF2B5EF4-FFF2-40B4-BE49-F238E27FC236}">
                      <a16:creationId xmlns:a16="http://schemas.microsoft.com/office/drawing/2014/main" id="{46CF97B0-25AE-437A-8223-10993C1E5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8918" y="5066104"/>
                  <a:ext cx="479858" cy="442706"/>
                </a:xfrm>
                <a:prstGeom prst="rect">
                  <a:avLst/>
                </a:prstGeom>
              </p:spPr>
            </p:pic>
            <p:pic>
              <p:nvPicPr>
                <p:cNvPr id="47" name="Graphic 46" descr="Bitcoin">
                  <a:extLst>
                    <a:ext uri="{FF2B5EF4-FFF2-40B4-BE49-F238E27FC236}">
                      <a16:creationId xmlns:a16="http://schemas.microsoft.com/office/drawing/2014/main" id="{7723BF06-8EB2-4FDE-9113-E3D6C91BC89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1140" y="5295722"/>
                  <a:ext cx="350109" cy="350109"/>
                </a:xfrm>
                <a:prstGeom prst="rect">
                  <a:avLst/>
                </a:prstGeom>
              </p:spPr>
            </p:pic>
          </p:grpSp>
          <p:grpSp>
            <p:nvGrpSpPr>
              <p:cNvPr id="27" name="Group 26">
                <a:extLst>
                  <a:ext uri="{FF2B5EF4-FFF2-40B4-BE49-F238E27FC236}">
                    <a16:creationId xmlns:a16="http://schemas.microsoft.com/office/drawing/2014/main" id="{7B4971B7-3579-474C-B41C-63ADA9B98E74}"/>
                  </a:ext>
                </a:extLst>
              </p:cNvPr>
              <p:cNvGrpSpPr/>
              <p:nvPr/>
            </p:nvGrpSpPr>
            <p:grpSpPr>
              <a:xfrm>
                <a:off x="9271770" y="2541791"/>
                <a:ext cx="362082" cy="397446"/>
                <a:chOff x="9223997" y="2486764"/>
                <a:chExt cx="582518" cy="639413"/>
              </a:xfrm>
            </p:grpSpPr>
            <p:sp>
              <p:nvSpPr>
                <p:cNvPr id="62" name="Database_EFC7">
                  <a:extLst>
                    <a:ext uri="{FF2B5EF4-FFF2-40B4-BE49-F238E27FC236}">
                      <a16:creationId xmlns:a16="http://schemas.microsoft.com/office/drawing/2014/main" id="{6295AE66-2FFE-4D1D-ACBD-F1739247740E}"/>
                    </a:ext>
                  </a:extLst>
                </p:cNvPr>
                <p:cNvSpPr>
                  <a:spLocks noChangeAspect="1" noEditPoints="1"/>
                </p:cNvSpPr>
                <p:nvPr/>
              </p:nvSpPr>
              <p:spPr bwMode="auto">
                <a:xfrm>
                  <a:off x="9223997" y="2486764"/>
                  <a:ext cx="385858" cy="5068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6" name="Graphic 5" descr="Garbage">
                  <a:extLst>
                    <a:ext uri="{FF2B5EF4-FFF2-40B4-BE49-F238E27FC236}">
                      <a16:creationId xmlns:a16="http://schemas.microsoft.com/office/drawing/2014/main" id="{689DC1E3-7518-4FCE-A2D9-3D15162363C5}"/>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17435" y="2737097"/>
                  <a:ext cx="389080" cy="389080"/>
                </a:xfrm>
                <a:prstGeom prst="rect">
                  <a:avLst/>
                </a:prstGeom>
              </p:spPr>
            </p:pic>
          </p:grpSp>
        </p:grpSp>
      </p:grpSp>
      <p:grpSp>
        <p:nvGrpSpPr>
          <p:cNvPr id="4" name="Group 3">
            <a:extLst>
              <a:ext uri="{FF2B5EF4-FFF2-40B4-BE49-F238E27FC236}">
                <a16:creationId xmlns:a16="http://schemas.microsoft.com/office/drawing/2014/main" id="{1161124B-B8E5-46FC-8CEC-E45F0EF092AF}"/>
              </a:ext>
            </a:extLst>
          </p:cNvPr>
          <p:cNvGrpSpPr/>
          <p:nvPr/>
        </p:nvGrpSpPr>
        <p:grpSpPr>
          <a:xfrm>
            <a:off x="455995" y="1824620"/>
            <a:ext cx="2546018" cy="4327578"/>
            <a:chOff x="595530" y="1860710"/>
            <a:chExt cx="2597071" cy="4414355"/>
          </a:xfrm>
        </p:grpSpPr>
        <p:sp>
          <p:nvSpPr>
            <p:cNvPr id="8" name="Rectangle 7">
              <a:extLst>
                <a:ext uri="{FF2B5EF4-FFF2-40B4-BE49-F238E27FC236}">
                  <a16:creationId xmlns:a16="http://schemas.microsoft.com/office/drawing/2014/main" id="{C25633C8-BC89-44CD-8C36-9D646D6B0EDA}"/>
                </a:ext>
              </a:extLst>
            </p:cNvPr>
            <p:cNvSpPr/>
            <p:nvPr/>
          </p:nvSpPr>
          <p:spPr bwMode="auto">
            <a:xfrm>
              <a:off x="603308" y="1860710"/>
              <a:ext cx="2339805"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Exposure</a:t>
              </a:r>
            </a:p>
          </p:txBody>
        </p:sp>
        <p:cxnSp>
          <p:nvCxnSpPr>
            <p:cNvPr id="28" name="Straight Arrow Connector 27">
              <a:extLst>
                <a:ext uri="{FF2B5EF4-FFF2-40B4-BE49-F238E27FC236}">
                  <a16:creationId xmlns:a16="http://schemas.microsoft.com/office/drawing/2014/main" id="{FF1F5558-342A-4488-9536-7705CF837E70}"/>
                </a:ext>
              </a:extLst>
            </p:cNvPr>
            <p:cNvCxnSpPr>
              <a:cxnSpLocks/>
            </p:cNvCxnSpPr>
            <p:nvPr/>
          </p:nvCxnSpPr>
          <p:spPr>
            <a:xfrm>
              <a:off x="603308" y="2351198"/>
              <a:ext cx="2589293"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7EA9A8BC-2AF7-40B5-B13E-6918AC59DDA3}"/>
                </a:ext>
              </a:extLst>
            </p:cNvPr>
            <p:cNvGrpSpPr/>
            <p:nvPr/>
          </p:nvGrpSpPr>
          <p:grpSpPr>
            <a:xfrm>
              <a:off x="595530" y="2598300"/>
              <a:ext cx="2143581" cy="3676765"/>
              <a:chOff x="583042" y="2547585"/>
              <a:chExt cx="2101741" cy="3604999"/>
            </a:xfrm>
          </p:grpSpPr>
          <p:pic>
            <p:nvPicPr>
              <p:cNvPr id="15" name="Graphic 14">
                <a:extLst>
                  <a:ext uri="{FF2B5EF4-FFF2-40B4-BE49-F238E27FC236}">
                    <a16:creationId xmlns:a16="http://schemas.microsoft.com/office/drawing/2014/main" id="{45A77858-CC8B-4E37-9E06-C8E55B98C5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917" y="2547585"/>
                <a:ext cx="385858" cy="385858"/>
              </a:xfrm>
              <a:prstGeom prst="rect">
                <a:avLst/>
              </a:prstGeom>
            </p:spPr>
          </p:pic>
          <p:sp>
            <p:nvSpPr>
              <p:cNvPr id="16" name="Rectangle 15">
                <a:extLst>
                  <a:ext uri="{FF2B5EF4-FFF2-40B4-BE49-F238E27FC236}">
                    <a16:creationId xmlns:a16="http://schemas.microsoft.com/office/drawing/2014/main" id="{8C6B0616-C89F-4DC3-AD50-5AA9E2092CCC}"/>
                  </a:ext>
                </a:extLst>
              </p:cNvPr>
              <p:cNvSpPr/>
              <p:nvPr/>
            </p:nvSpPr>
            <p:spPr bwMode="auto">
              <a:xfrm>
                <a:off x="1313183" y="2577777"/>
                <a:ext cx="1371600" cy="3324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Insecure</a:t>
                </a:r>
              </a:p>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configuration</a:t>
                </a:r>
              </a:p>
            </p:txBody>
          </p:sp>
          <p:sp>
            <p:nvSpPr>
              <p:cNvPr id="19" name="Rectangle 18">
                <a:extLst>
                  <a:ext uri="{FF2B5EF4-FFF2-40B4-BE49-F238E27FC236}">
                    <a16:creationId xmlns:a16="http://schemas.microsoft.com/office/drawing/2014/main" id="{613C2EDA-168C-48E3-AEF8-1C294677DFBA}"/>
                  </a:ext>
                </a:extLst>
              </p:cNvPr>
              <p:cNvSpPr/>
              <p:nvPr/>
            </p:nvSpPr>
            <p:spPr>
              <a:xfrm>
                <a:off x="1313183" y="3962771"/>
                <a:ext cx="1371600" cy="166223"/>
              </a:xfrm>
              <a:prstGeom prst="rect">
                <a:avLst/>
              </a:prstGeom>
              <a:noFill/>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Infected admin</a:t>
                </a:r>
              </a:p>
            </p:txBody>
          </p:sp>
          <p:grpSp>
            <p:nvGrpSpPr>
              <p:cNvPr id="5" name="Group 4">
                <a:extLst>
                  <a:ext uri="{FF2B5EF4-FFF2-40B4-BE49-F238E27FC236}">
                    <a16:creationId xmlns:a16="http://schemas.microsoft.com/office/drawing/2014/main" id="{839B3A85-77D4-471D-B0CE-B7639BD8E31C}"/>
                  </a:ext>
                </a:extLst>
              </p:cNvPr>
              <p:cNvGrpSpPr/>
              <p:nvPr/>
            </p:nvGrpSpPr>
            <p:grpSpPr>
              <a:xfrm>
                <a:off x="583042" y="3807871"/>
                <a:ext cx="431610" cy="472536"/>
                <a:chOff x="590668" y="3881995"/>
                <a:chExt cx="488607" cy="534938"/>
              </a:xfrm>
            </p:grpSpPr>
            <p:sp>
              <p:nvSpPr>
                <p:cNvPr id="125" name="Freeform: Shape 124">
                  <a:extLst>
                    <a:ext uri="{FF2B5EF4-FFF2-40B4-BE49-F238E27FC236}">
                      <a16:creationId xmlns:a16="http://schemas.microsoft.com/office/drawing/2014/main" id="{A77E3CA4-8986-43C7-8FD4-407CD118E580}"/>
                    </a:ext>
                  </a:extLst>
                </p:cNvPr>
                <p:cNvSpPr/>
                <p:nvPr/>
              </p:nvSpPr>
              <p:spPr>
                <a:xfrm>
                  <a:off x="590668" y="4024176"/>
                  <a:ext cx="280449" cy="360575"/>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78D3"/>
                </a:solidFill>
                <a:ln w="19050" cap="sq">
                  <a:no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E5A918A-5380-4091-B167-44A330C4F71A}"/>
                    </a:ext>
                  </a:extLst>
                </p:cNvPr>
                <p:cNvSpPr/>
                <p:nvPr/>
              </p:nvSpPr>
              <p:spPr>
                <a:xfrm>
                  <a:off x="663210" y="3881995"/>
                  <a:ext cx="416065" cy="53493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0000"/>
                </a:solidFill>
                <a:ln w="19050" cap="sq">
                  <a:no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grpSp>
          <p:sp>
            <p:nvSpPr>
              <p:cNvPr id="18" name="Rectangle 17">
                <a:extLst>
                  <a:ext uri="{FF2B5EF4-FFF2-40B4-BE49-F238E27FC236}">
                    <a16:creationId xmlns:a16="http://schemas.microsoft.com/office/drawing/2014/main" id="{45EEE408-30A6-4F70-A9A4-F506BBB1BF3B}"/>
                  </a:ext>
                </a:extLst>
              </p:cNvPr>
              <p:cNvSpPr/>
              <p:nvPr/>
            </p:nvSpPr>
            <p:spPr>
              <a:xfrm>
                <a:off x="1313183" y="3273688"/>
                <a:ext cx="1371600" cy="166223"/>
              </a:xfrm>
              <a:prstGeom prst="rect">
                <a:avLst/>
              </a:prstGeom>
              <a:noFill/>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Vulnerabilities</a:t>
                </a:r>
              </a:p>
            </p:txBody>
          </p:sp>
          <p:grpSp>
            <p:nvGrpSpPr>
              <p:cNvPr id="39" name="Group 38">
                <a:extLst>
                  <a:ext uri="{FF2B5EF4-FFF2-40B4-BE49-F238E27FC236}">
                    <a16:creationId xmlns:a16="http://schemas.microsoft.com/office/drawing/2014/main" id="{E1D6DCE6-3A03-447B-AAA7-91E55C48C3A3}"/>
                  </a:ext>
                </a:extLst>
              </p:cNvPr>
              <p:cNvGrpSpPr/>
              <p:nvPr/>
            </p:nvGrpSpPr>
            <p:grpSpPr>
              <a:xfrm>
                <a:off x="628423" y="3176215"/>
                <a:ext cx="340846" cy="340844"/>
                <a:chOff x="605917" y="3320284"/>
                <a:chExt cx="385858" cy="385857"/>
              </a:xfrm>
            </p:grpSpPr>
            <p:sp>
              <p:nvSpPr>
                <p:cNvPr id="128" name="Cross 127">
                  <a:extLst>
                    <a:ext uri="{FF2B5EF4-FFF2-40B4-BE49-F238E27FC236}">
                      <a16:creationId xmlns:a16="http://schemas.microsoft.com/office/drawing/2014/main" id="{34B712E6-E985-4B61-A94B-3415BE19D043}"/>
                    </a:ext>
                  </a:extLst>
                </p:cNvPr>
                <p:cNvSpPr/>
                <p:nvPr/>
              </p:nvSpPr>
              <p:spPr>
                <a:xfrm rot="2700000">
                  <a:off x="611337" y="3325703"/>
                  <a:ext cx="375018" cy="375019"/>
                </a:xfrm>
                <a:prstGeom prst="plus">
                  <a:avLst>
                    <a:gd name="adj" fmla="val 44963"/>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5B970959-16B1-4997-B12C-0A8A66C04949}"/>
                    </a:ext>
                  </a:extLst>
                </p:cNvPr>
                <p:cNvSpPr/>
                <p:nvPr/>
              </p:nvSpPr>
              <p:spPr>
                <a:xfrm>
                  <a:off x="605917" y="3320284"/>
                  <a:ext cx="385858" cy="385857"/>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EA346500-8BDD-4DAE-A447-D0FCDBDE7A02}"/>
                  </a:ext>
                </a:extLst>
              </p:cNvPr>
              <p:cNvSpPr/>
              <p:nvPr/>
            </p:nvSpPr>
            <p:spPr>
              <a:xfrm>
                <a:off x="1313183"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Open entry points</a:t>
                </a:r>
              </a:p>
            </p:txBody>
          </p:sp>
          <p:grpSp>
            <p:nvGrpSpPr>
              <p:cNvPr id="37" name="Group 36">
                <a:extLst>
                  <a:ext uri="{FF2B5EF4-FFF2-40B4-BE49-F238E27FC236}">
                    <a16:creationId xmlns:a16="http://schemas.microsoft.com/office/drawing/2014/main" id="{369CE2FF-E1F0-49C7-A892-1A290B3ACB3D}"/>
                  </a:ext>
                </a:extLst>
              </p:cNvPr>
              <p:cNvGrpSpPr/>
              <p:nvPr/>
            </p:nvGrpSpPr>
            <p:grpSpPr>
              <a:xfrm>
                <a:off x="614584" y="4540293"/>
                <a:ext cx="531976" cy="368524"/>
                <a:chOff x="614584" y="4663740"/>
                <a:chExt cx="531976" cy="368524"/>
              </a:xfrm>
            </p:grpSpPr>
            <p:pic>
              <p:nvPicPr>
                <p:cNvPr id="78" name="Picture 77">
                  <a:extLst>
                    <a:ext uri="{FF2B5EF4-FFF2-40B4-BE49-F238E27FC236}">
                      <a16:creationId xmlns:a16="http://schemas.microsoft.com/office/drawing/2014/main" id="{4E3AFC36-206D-4CAB-981F-64228B9E317A}"/>
                    </a:ext>
                  </a:extLst>
                </p:cNvPr>
                <p:cNvPicPr>
                  <a:picLocks noChangeAspect="1"/>
                </p:cNvPicPr>
                <p:nvPr/>
              </p:nvPicPr>
              <p:blipFill>
                <a:blip r:embed="rId17"/>
                <a:stretch>
                  <a:fillRect/>
                </a:stretch>
              </p:blipFill>
              <p:spPr>
                <a:xfrm>
                  <a:off x="614584" y="4663740"/>
                  <a:ext cx="368524" cy="368524"/>
                </a:xfrm>
                <a:prstGeom prst="rect">
                  <a:avLst/>
                </a:prstGeom>
              </p:spPr>
            </p:pic>
            <p:sp>
              <p:nvSpPr>
                <p:cNvPr id="80" name="Database_EFC7">
                  <a:extLst>
                    <a:ext uri="{FF2B5EF4-FFF2-40B4-BE49-F238E27FC236}">
                      <a16:creationId xmlns:a16="http://schemas.microsoft.com/office/drawing/2014/main" id="{9A5D3E0A-ADE1-43F4-BF72-D9338DD99B6A}"/>
                    </a:ext>
                  </a:extLst>
                </p:cNvPr>
                <p:cNvSpPr>
                  <a:spLocks noChangeAspect="1" noEditPoints="1"/>
                </p:cNvSpPr>
                <p:nvPr/>
              </p:nvSpPr>
              <p:spPr bwMode="auto">
                <a:xfrm>
                  <a:off x="973629" y="4730780"/>
                  <a:ext cx="172931" cy="2271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7214252A-6E98-4FFF-9B83-27E37774839C}"/>
                  </a:ext>
                </a:extLst>
              </p:cNvPr>
              <p:cNvSpPr/>
              <p:nvPr/>
            </p:nvSpPr>
            <p:spPr>
              <a:xfrm>
                <a:off x="1313183" y="5886954"/>
                <a:ext cx="1371600" cy="166223"/>
              </a:xfrm>
              <a:prstGeom prst="rect">
                <a:avLst/>
              </a:prstGeom>
              <a:noFill/>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Compromised user</a:t>
                </a:r>
              </a:p>
            </p:txBody>
          </p:sp>
          <p:sp>
            <p:nvSpPr>
              <p:cNvPr id="159" name="Rectangle 158">
                <a:extLst>
                  <a:ext uri="{FF2B5EF4-FFF2-40B4-BE49-F238E27FC236}">
                    <a16:creationId xmlns:a16="http://schemas.microsoft.com/office/drawing/2014/main" id="{1C026600-091E-4708-9BBF-20ABEB371572}"/>
                  </a:ext>
                </a:extLst>
              </p:cNvPr>
              <p:cNvSpPr/>
              <p:nvPr/>
            </p:nvSpPr>
            <p:spPr>
              <a:xfrm>
                <a:off x="1313183" y="52650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Exposed credentials </a:t>
                </a:r>
              </a:p>
            </p:txBody>
          </p:sp>
          <p:pic>
            <p:nvPicPr>
              <p:cNvPr id="160" name="Picture 159">
                <a:extLst>
                  <a:ext uri="{FF2B5EF4-FFF2-40B4-BE49-F238E27FC236}">
                    <a16:creationId xmlns:a16="http://schemas.microsoft.com/office/drawing/2014/main" id="{A53A457B-5376-4C69-88EC-A0404ACEF676}"/>
                  </a:ext>
                </a:extLst>
              </p:cNvPr>
              <p:cNvPicPr>
                <a:picLocks noChangeAspect="1"/>
              </p:cNvPicPr>
              <p:nvPr/>
            </p:nvPicPr>
            <p:blipFill>
              <a:blip r:embed="rId7"/>
              <a:stretch>
                <a:fillRect/>
              </a:stretch>
            </p:blipFill>
            <p:spPr>
              <a:xfrm>
                <a:off x="589908" y="5137502"/>
                <a:ext cx="417877" cy="417875"/>
              </a:xfrm>
              <a:prstGeom prst="rect">
                <a:avLst/>
              </a:prstGeom>
            </p:spPr>
          </p:pic>
          <p:pic>
            <p:nvPicPr>
              <p:cNvPr id="9" name="Graphic 8" descr="User">
                <a:extLst>
                  <a:ext uri="{FF2B5EF4-FFF2-40B4-BE49-F238E27FC236}">
                    <a16:creationId xmlns:a16="http://schemas.microsoft.com/office/drawing/2014/main" id="{D0AB14B7-C981-4C67-9219-32FC4C52BF76}"/>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4584" y="5784060"/>
                <a:ext cx="368524" cy="368524"/>
              </a:xfrm>
              <a:prstGeom prst="rect">
                <a:avLst/>
              </a:prstGeom>
            </p:spPr>
          </p:pic>
        </p:grpSp>
      </p:grpSp>
      <p:grpSp>
        <p:nvGrpSpPr>
          <p:cNvPr id="11" name="Group 10">
            <a:extLst>
              <a:ext uri="{FF2B5EF4-FFF2-40B4-BE49-F238E27FC236}">
                <a16:creationId xmlns:a16="http://schemas.microsoft.com/office/drawing/2014/main" id="{4DB9C69B-DDA4-49F0-85C7-C9F1FB29EE15}"/>
              </a:ext>
            </a:extLst>
          </p:cNvPr>
          <p:cNvGrpSpPr/>
          <p:nvPr/>
        </p:nvGrpSpPr>
        <p:grpSpPr>
          <a:xfrm>
            <a:off x="5941639" y="1824619"/>
            <a:ext cx="3054263" cy="3809296"/>
            <a:chOff x="6016583" y="1860710"/>
            <a:chExt cx="3115507" cy="3885680"/>
          </a:xfrm>
        </p:grpSpPr>
        <p:sp>
          <p:nvSpPr>
            <p:cNvPr id="12" name="Rectangle 11">
              <a:extLst>
                <a:ext uri="{FF2B5EF4-FFF2-40B4-BE49-F238E27FC236}">
                  <a16:creationId xmlns:a16="http://schemas.microsoft.com/office/drawing/2014/main" id="{80A9537C-8321-4A56-9663-52D64012F3FA}"/>
                </a:ext>
              </a:extLst>
            </p:cNvPr>
            <p:cNvSpPr/>
            <p:nvPr/>
          </p:nvSpPr>
          <p:spPr bwMode="auto">
            <a:xfrm>
              <a:off x="6016583" y="1860710"/>
              <a:ext cx="2363580"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Lateral movements</a:t>
              </a:r>
            </a:p>
          </p:txBody>
        </p:sp>
        <p:cxnSp>
          <p:nvCxnSpPr>
            <p:cNvPr id="168" name="Straight Arrow Connector 167">
              <a:extLst>
                <a:ext uri="{FF2B5EF4-FFF2-40B4-BE49-F238E27FC236}">
                  <a16:creationId xmlns:a16="http://schemas.microsoft.com/office/drawing/2014/main" id="{E0E0B094-ED51-48EF-8B93-B7FA7C8685DC}"/>
                </a:ext>
              </a:extLst>
            </p:cNvPr>
            <p:cNvCxnSpPr>
              <a:cxnSpLocks/>
            </p:cNvCxnSpPr>
            <p:nvPr/>
          </p:nvCxnSpPr>
          <p:spPr>
            <a:xfrm>
              <a:off x="6016583" y="2351196"/>
              <a:ext cx="3115507"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456E38B8-5D50-4214-898B-153DB299433D}"/>
                </a:ext>
              </a:extLst>
            </p:cNvPr>
            <p:cNvGrpSpPr/>
            <p:nvPr/>
          </p:nvGrpSpPr>
          <p:grpSpPr>
            <a:xfrm>
              <a:off x="6016583" y="2596657"/>
              <a:ext cx="3115507" cy="3149733"/>
              <a:chOff x="5898282" y="2545974"/>
              <a:chExt cx="3054696" cy="3088254"/>
            </a:xfrm>
          </p:grpSpPr>
          <p:pic>
            <p:nvPicPr>
              <p:cNvPr id="34" name="Picture 33">
                <a:extLst>
                  <a:ext uri="{FF2B5EF4-FFF2-40B4-BE49-F238E27FC236}">
                    <a16:creationId xmlns:a16="http://schemas.microsoft.com/office/drawing/2014/main" id="{234725E5-1492-45DC-B482-6E59158C41B6}"/>
                  </a:ext>
                </a:extLst>
              </p:cNvPr>
              <p:cNvPicPr>
                <a:picLocks noChangeAspect="1"/>
              </p:cNvPicPr>
              <p:nvPr/>
            </p:nvPicPr>
            <p:blipFill>
              <a:blip r:embed="rId17"/>
              <a:stretch>
                <a:fillRect/>
              </a:stretch>
            </p:blipFill>
            <p:spPr>
              <a:xfrm>
                <a:off x="5898282" y="2545974"/>
                <a:ext cx="389080" cy="389080"/>
              </a:xfrm>
              <a:prstGeom prst="rect">
                <a:avLst/>
              </a:prstGeom>
            </p:spPr>
          </p:pic>
          <p:grpSp>
            <p:nvGrpSpPr>
              <p:cNvPr id="46" name="Group 45">
                <a:extLst>
                  <a:ext uri="{FF2B5EF4-FFF2-40B4-BE49-F238E27FC236}">
                    <a16:creationId xmlns:a16="http://schemas.microsoft.com/office/drawing/2014/main" id="{97B4EC62-582A-46C5-ADD9-3C51EDCD4D90}"/>
                  </a:ext>
                </a:extLst>
              </p:cNvPr>
              <p:cNvGrpSpPr/>
              <p:nvPr/>
            </p:nvGrpSpPr>
            <p:grpSpPr>
              <a:xfrm>
                <a:off x="6364632" y="2740514"/>
                <a:ext cx="491232" cy="2661165"/>
                <a:chOff x="6469732" y="2740514"/>
                <a:chExt cx="491232" cy="2661165"/>
              </a:xfrm>
            </p:grpSpPr>
            <p:cxnSp>
              <p:nvCxnSpPr>
                <p:cNvPr id="151" name="Straight Arrow Connector 150">
                  <a:extLst>
                    <a:ext uri="{FF2B5EF4-FFF2-40B4-BE49-F238E27FC236}">
                      <a16:creationId xmlns:a16="http://schemas.microsoft.com/office/drawing/2014/main" id="{DD34B73C-563E-431D-94D0-98928A6AD51B}"/>
                    </a:ext>
                  </a:extLst>
                </p:cNvPr>
                <p:cNvCxnSpPr>
                  <a:cxnSpLocks/>
                </p:cNvCxnSpPr>
                <p:nvPr/>
              </p:nvCxnSpPr>
              <p:spPr>
                <a:xfrm>
                  <a:off x="6469732" y="2740514"/>
                  <a:ext cx="470545"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C86494-5C2C-4A26-B9AA-1B225B6EE22A}"/>
                    </a:ext>
                  </a:extLst>
                </p:cNvPr>
                <p:cNvCxnSpPr>
                  <a:cxnSpLocks/>
                </p:cNvCxnSpPr>
                <p:nvPr/>
              </p:nvCxnSpPr>
              <p:spPr>
                <a:xfrm>
                  <a:off x="6660698" y="4044139"/>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2154513-574E-4171-91DA-ADDB445D3FBD}"/>
                    </a:ext>
                  </a:extLst>
                </p:cNvPr>
                <p:cNvCxnSpPr>
                  <a:cxnSpLocks/>
                </p:cNvCxnSpPr>
                <p:nvPr/>
              </p:nvCxnSpPr>
              <p:spPr>
                <a:xfrm>
                  <a:off x="6660698" y="3346637"/>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8AAC84AC-5678-4957-B5D7-E36515E75F2B}"/>
                    </a:ext>
                  </a:extLst>
                </p:cNvPr>
                <p:cNvCxnSpPr>
                  <a:cxnSpLocks/>
                </p:cNvCxnSpPr>
                <p:nvPr/>
              </p:nvCxnSpPr>
              <p:spPr>
                <a:xfrm>
                  <a:off x="6660697" y="2740514"/>
                  <a:ext cx="0" cy="2661165"/>
                </a:xfrm>
                <a:prstGeom prst="line">
                  <a:avLst/>
                </a:prstGeom>
                <a:ln w="19050">
                  <a:solidFill>
                    <a:srgbClr val="2F2F2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D23D8BE-3F82-4CF8-A8CF-CDED7E434CE6}"/>
                    </a:ext>
                  </a:extLst>
                </p:cNvPr>
                <p:cNvCxnSpPr>
                  <a:cxnSpLocks/>
                </p:cNvCxnSpPr>
                <p:nvPr/>
              </p:nvCxnSpPr>
              <p:spPr>
                <a:xfrm>
                  <a:off x="6681386" y="5401679"/>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18B68DF-5468-466A-A1CB-C932F412848C}"/>
                    </a:ext>
                  </a:extLst>
                </p:cNvPr>
                <p:cNvCxnSpPr>
                  <a:cxnSpLocks/>
                </p:cNvCxnSpPr>
                <p:nvPr/>
              </p:nvCxnSpPr>
              <p:spPr>
                <a:xfrm>
                  <a:off x="6681386" y="4744367"/>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1F72D4-43BD-4DA3-9287-85643F13C254}"/>
                  </a:ext>
                </a:extLst>
              </p:cNvPr>
              <p:cNvGrpSpPr/>
              <p:nvPr/>
            </p:nvGrpSpPr>
            <p:grpSpPr>
              <a:xfrm>
                <a:off x="6985595" y="2564525"/>
                <a:ext cx="1967383" cy="3069703"/>
                <a:chOff x="6271643" y="2564525"/>
                <a:chExt cx="1967383" cy="3069703"/>
              </a:xfrm>
            </p:grpSpPr>
            <p:pic>
              <p:nvPicPr>
                <p:cNvPr id="144" name="Graphic 143">
                  <a:extLst>
                    <a:ext uri="{FF2B5EF4-FFF2-40B4-BE49-F238E27FC236}">
                      <a16:creationId xmlns:a16="http://schemas.microsoft.com/office/drawing/2014/main" id="{69006EEF-7D21-45C0-8CD8-3A36D9AE5C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9822" y="2564525"/>
                  <a:ext cx="381518" cy="351980"/>
                </a:xfrm>
                <a:prstGeom prst="rect">
                  <a:avLst/>
                </a:prstGeom>
              </p:spPr>
            </p:pic>
            <p:pic>
              <p:nvPicPr>
                <p:cNvPr id="145" name="Graphic 144">
                  <a:extLst>
                    <a:ext uri="{FF2B5EF4-FFF2-40B4-BE49-F238E27FC236}">
                      <a16:creationId xmlns:a16="http://schemas.microsoft.com/office/drawing/2014/main" id="{329F5804-06C3-49EF-9E61-69293BCAA4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7652" y="3153708"/>
                  <a:ext cx="385858" cy="385858"/>
                </a:xfrm>
                <a:prstGeom prst="rect">
                  <a:avLst/>
                </a:prstGeom>
              </p:spPr>
            </p:pic>
            <p:pic>
              <p:nvPicPr>
                <p:cNvPr id="146" name="Picture 145">
                  <a:extLst>
                    <a:ext uri="{FF2B5EF4-FFF2-40B4-BE49-F238E27FC236}">
                      <a16:creationId xmlns:a16="http://schemas.microsoft.com/office/drawing/2014/main" id="{98765917-2C99-412E-8D9E-268DA30E617E}"/>
                    </a:ext>
                  </a:extLst>
                </p:cNvPr>
                <p:cNvPicPr>
                  <a:picLocks noChangeAspect="1"/>
                </p:cNvPicPr>
                <p:nvPr/>
              </p:nvPicPr>
              <p:blipFill>
                <a:blip r:embed="rId7"/>
                <a:stretch>
                  <a:fillRect/>
                </a:stretch>
              </p:blipFill>
              <p:spPr>
                <a:xfrm>
                  <a:off x="6271643" y="3835202"/>
                  <a:ext cx="417877" cy="417875"/>
                </a:xfrm>
                <a:prstGeom prst="rect">
                  <a:avLst/>
                </a:prstGeom>
              </p:spPr>
            </p:pic>
            <p:pic>
              <p:nvPicPr>
                <p:cNvPr id="147" name="Graphic 146">
                  <a:extLst>
                    <a:ext uri="{FF2B5EF4-FFF2-40B4-BE49-F238E27FC236}">
                      <a16:creationId xmlns:a16="http://schemas.microsoft.com/office/drawing/2014/main" id="{71578A8A-E0D1-47FB-9871-AAE0E45ECA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3360" y="5169130"/>
                  <a:ext cx="414443" cy="465098"/>
                </a:xfrm>
                <a:prstGeom prst="rect">
                  <a:avLst/>
                </a:prstGeom>
              </p:spPr>
            </p:pic>
            <p:pic>
              <p:nvPicPr>
                <p:cNvPr id="148" name="Graphic 147">
                  <a:extLst>
                    <a:ext uri="{FF2B5EF4-FFF2-40B4-BE49-F238E27FC236}">
                      <a16:creationId xmlns:a16="http://schemas.microsoft.com/office/drawing/2014/main" id="{2DF000E4-B231-4F3F-BBDE-2BB1E9E757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76506" y="4540293"/>
                  <a:ext cx="408150" cy="408148"/>
                </a:xfrm>
                <a:prstGeom prst="rect">
                  <a:avLst/>
                </a:prstGeom>
              </p:spPr>
            </p:pic>
            <p:sp>
              <p:nvSpPr>
                <p:cNvPr id="149" name="Rectangle 148">
                  <a:extLst>
                    <a:ext uri="{FF2B5EF4-FFF2-40B4-BE49-F238E27FC236}">
                      <a16:creationId xmlns:a16="http://schemas.microsoft.com/office/drawing/2014/main" id="{37217CDD-8004-453F-9309-054A07E922C0}"/>
                    </a:ext>
                  </a:extLst>
                </p:cNvPr>
                <p:cNvSpPr/>
                <p:nvPr/>
              </p:nvSpPr>
              <p:spPr>
                <a:xfrm>
                  <a:off x="6867425" y="2659146"/>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Virtual machines </a:t>
                  </a:r>
                </a:p>
              </p:txBody>
            </p:sp>
            <p:sp>
              <p:nvSpPr>
                <p:cNvPr id="150" name="Rectangle 149">
                  <a:extLst>
                    <a:ext uri="{FF2B5EF4-FFF2-40B4-BE49-F238E27FC236}">
                      <a16:creationId xmlns:a16="http://schemas.microsoft.com/office/drawing/2014/main" id="{82D7BF15-2C38-4FD8-9198-B9FB8963B528}"/>
                    </a:ext>
                  </a:extLst>
                </p:cNvPr>
                <p:cNvSpPr/>
                <p:nvPr/>
              </p:nvSpPr>
              <p:spPr bwMode="auto">
                <a:xfrm>
                  <a:off x="6867425" y="3273688"/>
                  <a:ext cx="1371600" cy="166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Apps</a:t>
                  </a:r>
                </a:p>
              </p:txBody>
            </p:sp>
            <p:sp>
              <p:nvSpPr>
                <p:cNvPr id="152" name="Rectangle 151">
                  <a:extLst>
                    <a:ext uri="{FF2B5EF4-FFF2-40B4-BE49-F238E27FC236}">
                      <a16:creationId xmlns:a16="http://schemas.microsoft.com/office/drawing/2014/main" id="{4DF9073E-29A7-4009-AC98-57DF9CC538A8}"/>
                    </a:ext>
                  </a:extLst>
                </p:cNvPr>
                <p:cNvSpPr/>
                <p:nvPr/>
              </p:nvSpPr>
              <p:spPr>
                <a:xfrm>
                  <a:off x="6867426" y="39627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Credentials </a:t>
                  </a:r>
                </a:p>
              </p:txBody>
            </p:sp>
            <p:sp>
              <p:nvSpPr>
                <p:cNvPr id="153" name="Rectangle 152">
                  <a:extLst>
                    <a:ext uri="{FF2B5EF4-FFF2-40B4-BE49-F238E27FC236}">
                      <a16:creationId xmlns:a16="http://schemas.microsoft.com/office/drawing/2014/main" id="{A2A5CA6A-3868-41DD-BF00-021EC84AD95A}"/>
                    </a:ext>
                  </a:extLst>
                </p:cNvPr>
                <p:cNvSpPr/>
                <p:nvPr/>
              </p:nvSpPr>
              <p:spPr>
                <a:xfrm>
                  <a:off x="6867425" y="52650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IoT devices</a:t>
                  </a:r>
                </a:p>
              </p:txBody>
            </p:sp>
            <p:sp>
              <p:nvSpPr>
                <p:cNvPr id="154" name="Rectangle 153">
                  <a:extLst>
                    <a:ext uri="{FF2B5EF4-FFF2-40B4-BE49-F238E27FC236}">
                      <a16:creationId xmlns:a16="http://schemas.microsoft.com/office/drawing/2014/main" id="{C87EAFE1-5E8C-4F92-AFD7-1DB52F7A7B7E}"/>
                    </a:ext>
                  </a:extLst>
                </p:cNvPr>
                <p:cNvSpPr/>
                <p:nvPr/>
              </p:nvSpPr>
              <p:spPr>
                <a:xfrm>
                  <a:off x="6867424"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stores</a:t>
                  </a:r>
                </a:p>
              </p:txBody>
            </p:sp>
          </p:grpSp>
        </p:grpSp>
      </p:grpSp>
      <p:grpSp>
        <p:nvGrpSpPr>
          <p:cNvPr id="88" name="Group 87">
            <a:extLst>
              <a:ext uri="{FF2B5EF4-FFF2-40B4-BE49-F238E27FC236}">
                <a16:creationId xmlns:a16="http://schemas.microsoft.com/office/drawing/2014/main" id="{EEFDBFAC-33D2-4173-87AE-8B6E913D7D17}"/>
              </a:ext>
            </a:extLst>
          </p:cNvPr>
          <p:cNvGrpSpPr/>
          <p:nvPr/>
        </p:nvGrpSpPr>
        <p:grpSpPr>
          <a:xfrm>
            <a:off x="0" y="6494753"/>
            <a:ext cx="12192000" cy="472960"/>
            <a:chOff x="0" y="6494753"/>
            <a:chExt cx="12192000" cy="472960"/>
          </a:xfrm>
        </p:grpSpPr>
        <p:sp>
          <p:nvSpPr>
            <p:cNvPr id="89" name="Rectangle 88">
              <a:extLst>
                <a:ext uri="{FF2B5EF4-FFF2-40B4-BE49-F238E27FC236}">
                  <a16:creationId xmlns:a16="http://schemas.microsoft.com/office/drawing/2014/main" id="{F31E4419-5A9A-4289-87DE-0F1B9EEBC2C9}"/>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52B3BB1D-5799-4083-88E2-2466885AF2D8}"/>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849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ight Bracket 192">
            <a:extLst>
              <a:ext uri="{FF2B5EF4-FFF2-40B4-BE49-F238E27FC236}">
                <a16:creationId xmlns:a16="http://schemas.microsoft.com/office/drawing/2014/main" id="{1FDE552D-8AAB-426B-956A-DB5655E0135F}"/>
              </a:ext>
            </a:extLst>
          </p:cNvPr>
          <p:cNvSpPr/>
          <p:nvPr/>
        </p:nvSpPr>
        <p:spPr>
          <a:xfrm rot="5400000">
            <a:off x="5796218" y="-2329"/>
            <a:ext cx="599564" cy="10656770"/>
          </a:xfrm>
          <a:prstGeom prst="rightBracket">
            <a:avLst>
              <a:gd name="adj" fmla="val 0"/>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E065D60D-A962-4511-9FDE-38BDEC7CBE81}"/>
              </a:ext>
            </a:extLst>
          </p:cNvPr>
          <p:cNvGrpSpPr/>
          <p:nvPr/>
        </p:nvGrpSpPr>
        <p:grpSpPr>
          <a:xfrm>
            <a:off x="5641858" y="5171696"/>
            <a:ext cx="908285" cy="908285"/>
            <a:chOff x="5754988" y="5274903"/>
            <a:chExt cx="926498" cy="926498"/>
          </a:xfrm>
        </p:grpSpPr>
        <p:sp>
          <p:nvSpPr>
            <p:cNvPr id="7" name="Oval 6">
              <a:extLst>
                <a:ext uri="{FF2B5EF4-FFF2-40B4-BE49-F238E27FC236}">
                  <a16:creationId xmlns:a16="http://schemas.microsoft.com/office/drawing/2014/main" id="{68467F34-C1C9-449D-903C-6DBEF546F255}"/>
                </a:ext>
              </a:extLst>
            </p:cNvPr>
            <p:cNvSpPr/>
            <p:nvPr/>
          </p:nvSpPr>
          <p:spPr bwMode="auto">
            <a:xfrm>
              <a:off x="5754988" y="5274903"/>
              <a:ext cx="926498" cy="926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0AED5CAC-A540-40A0-A424-A7D71A006E8B}"/>
                </a:ext>
              </a:extLst>
            </p:cNvPr>
            <p:cNvPicPr>
              <a:picLocks noChangeAspect="1"/>
            </p:cNvPicPr>
            <p:nvPr/>
          </p:nvPicPr>
          <p:blipFill>
            <a:blip r:embed="rId3"/>
            <a:stretch>
              <a:fillRect/>
            </a:stretch>
          </p:blipFill>
          <p:spPr>
            <a:xfrm>
              <a:off x="5882694" y="5285002"/>
              <a:ext cx="671087" cy="630067"/>
            </a:xfrm>
            <a:prstGeom prst="rect">
              <a:avLst/>
            </a:prstGeom>
            <a:solidFill>
              <a:schemeClr val="bg1"/>
            </a:solidFill>
          </p:spPr>
        </p:pic>
      </p:grpSp>
      <p:sp>
        <p:nvSpPr>
          <p:cNvPr id="55" name="Rectangle 54">
            <a:extLst>
              <a:ext uri="{FF2B5EF4-FFF2-40B4-BE49-F238E27FC236}">
                <a16:creationId xmlns:a16="http://schemas.microsoft.com/office/drawing/2014/main" id="{A6F2C74B-BF1D-42E3-856C-78A83D5041B3}"/>
              </a:ext>
            </a:extLst>
          </p:cNvPr>
          <p:cNvSpPr/>
          <p:nvPr/>
        </p:nvSpPr>
        <p:spPr bwMode="auto">
          <a:xfrm>
            <a:off x="748275" y="2025689"/>
            <a:ext cx="5211341" cy="2925665"/>
          </a:xfrm>
          <a:prstGeom prst="rect">
            <a:avLst/>
          </a:prstGeom>
          <a:solidFill>
            <a:schemeClr val="bg2"/>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548562" rIns="182854" bIns="14628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bold" panose="020B0802040204020203" pitchFamily="34" charset="0"/>
              </a:rPr>
              <a:t>Strengthen security posture</a:t>
            </a:r>
          </a:p>
        </p:txBody>
      </p:sp>
      <p:sp>
        <p:nvSpPr>
          <p:cNvPr id="196" name="TextBox 195">
            <a:extLst>
              <a:ext uri="{FF2B5EF4-FFF2-40B4-BE49-F238E27FC236}">
                <a16:creationId xmlns:a16="http://schemas.microsoft.com/office/drawing/2014/main" id="{2416516F-CCC7-4CD3-9204-F33334F9D592}"/>
              </a:ext>
            </a:extLst>
          </p:cNvPr>
          <p:cNvSpPr txBox="1"/>
          <p:nvPr/>
        </p:nvSpPr>
        <p:spPr>
          <a:xfrm>
            <a:off x="4577758" y="5950369"/>
            <a:ext cx="3036485" cy="271554"/>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Segoe UI bold" panose="020B0802040204020203" pitchFamily="34" charset="0"/>
              </a:rPr>
              <a:t>Get secure faster</a:t>
            </a:r>
          </a:p>
        </p:txBody>
      </p:sp>
      <p:sp>
        <p:nvSpPr>
          <p:cNvPr id="16" name="Title 15">
            <a:extLst>
              <a:ext uri="{FF2B5EF4-FFF2-40B4-BE49-F238E27FC236}">
                <a16:creationId xmlns:a16="http://schemas.microsoft.com/office/drawing/2014/main" id="{8B5924C3-3F31-4365-ABD5-19A1EBBE4A45}"/>
              </a:ext>
            </a:extLst>
          </p:cNvPr>
          <p:cNvSpPr>
            <a:spLocks noGrp="1"/>
          </p:cNvSpPr>
          <p:nvPr>
            <p:ph type="title"/>
          </p:nvPr>
        </p:nvSpPr>
        <p:spPr>
          <a:xfrm>
            <a:off x="491247" y="402808"/>
            <a:ext cx="7771611" cy="433580"/>
          </a:xfrm>
        </p:spPr>
        <p:txBody>
          <a:bodyPr/>
          <a:lstStyle/>
          <a:p>
            <a:r>
              <a:rPr lang="en-US" sz="3600" dirty="0">
                <a:solidFill>
                  <a:schemeClr val="tx2"/>
                </a:solidFill>
                <a:latin typeface="Calibri Light (Headings)"/>
              </a:rPr>
              <a:t>Azure Security Center   </a:t>
            </a:r>
          </a:p>
        </p:txBody>
      </p:sp>
      <p:sp>
        <p:nvSpPr>
          <p:cNvPr id="48" name="Rectangle 47">
            <a:extLst>
              <a:ext uri="{FF2B5EF4-FFF2-40B4-BE49-F238E27FC236}">
                <a16:creationId xmlns:a16="http://schemas.microsoft.com/office/drawing/2014/main" id="{86C4408D-821B-4D93-A545-0CBB8B1EA57F}"/>
              </a:ext>
            </a:extLst>
          </p:cNvPr>
          <p:cNvSpPr/>
          <p:nvPr/>
        </p:nvSpPr>
        <p:spPr bwMode="auto">
          <a:xfrm>
            <a:off x="1114091" y="3461257"/>
            <a:ext cx="4479707" cy="978270"/>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30" tIns="89630" rIns="8963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Cloud security posture management</a:t>
            </a:r>
          </a:p>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Secure Score  |  Policies and compliance</a:t>
            </a:r>
          </a:p>
        </p:txBody>
      </p:sp>
      <p:pic>
        <p:nvPicPr>
          <p:cNvPr id="9" name="Graphic 8">
            <a:extLst>
              <a:ext uri="{FF2B5EF4-FFF2-40B4-BE49-F238E27FC236}">
                <a16:creationId xmlns:a16="http://schemas.microsoft.com/office/drawing/2014/main" id="{52F644FF-1883-4A6E-9B22-FFEAB943A3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093" y="2399300"/>
            <a:ext cx="699946" cy="699946"/>
          </a:xfrm>
          <a:prstGeom prst="rect">
            <a:avLst/>
          </a:prstGeom>
        </p:spPr>
      </p:pic>
      <p:pic>
        <p:nvPicPr>
          <p:cNvPr id="2" name="Graphic 1">
            <a:extLst>
              <a:ext uri="{FF2B5EF4-FFF2-40B4-BE49-F238E27FC236}">
                <a16:creationId xmlns:a16="http://schemas.microsoft.com/office/drawing/2014/main" id="{101EB4AD-C01D-4B21-852C-1762AB6C01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61815" y="243620"/>
            <a:ext cx="751955" cy="751955"/>
          </a:xfrm>
          <a:prstGeom prst="rect">
            <a:avLst/>
          </a:prstGeom>
        </p:spPr>
      </p:pic>
      <p:sp>
        <p:nvSpPr>
          <p:cNvPr id="201" name="Rectangle 200">
            <a:extLst>
              <a:ext uri="{FF2B5EF4-FFF2-40B4-BE49-F238E27FC236}">
                <a16:creationId xmlns:a16="http://schemas.microsoft.com/office/drawing/2014/main" id="{AC8C810D-5DED-4EA2-A92C-FC6637384755}"/>
              </a:ext>
            </a:extLst>
          </p:cNvPr>
          <p:cNvSpPr/>
          <p:nvPr/>
        </p:nvSpPr>
        <p:spPr bwMode="auto">
          <a:xfrm>
            <a:off x="6232386" y="2025689"/>
            <a:ext cx="5211341" cy="2925665"/>
          </a:xfrm>
          <a:prstGeom prst="rect">
            <a:avLst/>
          </a:prstGeom>
          <a:solidFill>
            <a:schemeClr val="bg2"/>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548562" rIns="182854" bIns="14628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Protect against threats</a:t>
            </a:r>
          </a:p>
        </p:txBody>
      </p:sp>
      <p:grpSp>
        <p:nvGrpSpPr>
          <p:cNvPr id="3" name="Group 2">
            <a:extLst>
              <a:ext uri="{FF2B5EF4-FFF2-40B4-BE49-F238E27FC236}">
                <a16:creationId xmlns:a16="http://schemas.microsoft.com/office/drawing/2014/main" id="{24A97746-C287-46DC-8972-080F4A221AE7}"/>
              </a:ext>
            </a:extLst>
          </p:cNvPr>
          <p:cNvGrpSpPr/>
          <p:nvPr/>
        </p:nvGrpSpPr>
        <p:grpSpPr>
          <a:xfrm>
            <a:off x="6598093" y="3461258"/>
            <a:ext cx="4479924" cy="978270"/>
            <a:chOff x="6501501" y="3461262"/>
            <a:chExt cx="4683889" cy="978408"/>
          </a:xfrm>
          <a:solidFill>
            <a:schemeClr val="bg1">
              <a:lumMod val="85000"/>
            </a:schemeClr>
          </a:solidFill>
        </p:grpSpPr>
        <p:sp>
          <p:nvSpPr>
            <p:cNvPr id="207" name="Rectangle 206">
              <a:extLst>
                <a:ext uri="{FF2B5EF4-FFF2-40B4-BE49-F238E27FC236}">
                  <a16:creationId xmlns:a16="http://schemas.microsoft.com/office/drawing/2014/main" id="{A54C023A-710B-42D6-A7F7-3FC3E1CB194D}"/>
                </a:ext>
              </a:extLst>
            </p:cNvPr>
            <p:cNvSpPr/>
            <p:nvPr/>
          </p:nvSpPr>
          <p:spPr bwMode="auto">
            <a:xfrm>
              <a:off x="6501501"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For </a:t>
              </a:r>
              <a:b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servers</a:t>
              </a:r>
            </a:p>
          </p:txBody>
        </p:sp>
        <p:sp>
          <p:nvSpPr>
            <p:cNvPr id="208" name="Rectangle 207">
              <a:extLst>
                <a:ext uri="{FF2B5EF4-FFF2-40B4-BE49-F238E27FC236}">
                  <a16:creationId xmlns:a16="http://schemas.microsoft.com/office/drawing/2014/main" id="{BC8D0F2E-CC71-491F-A2FA-2111D6759E9C}"/>
                </a:ext>
              </a:extLst>
            </p:cNvPr>
            <p:cNvSpPr/>
            <p:nvPr/>
          </p:nvSpPr>
          <p:spPr bwMode="auto">
            <a:xfrm>
              <a:off x="8098973"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For cloud native workloads</a:t>
              </a:r>
            </a:p>
          </p:txBody>
        </p:sp>
        <p:sp>
          <p:nvSpPr>
            <p:cNvPr id="209" name="Rectangle 208">
              <a:extLst>
                <a:ext uri="{FF2B5EF4-FFF2-40B4-BE49-F238E27FC236}">
                  <a16:creationId xmlns:a16="http://schemas.microsoft.com/office/drawing/2014/main" id="{3D92DD72-9CD2-4C73-9201-1579A6BCA58C}"/>
                </a:ext>
              </a:extLst>
            </p:cNvPr>
            <p:cNvSpPr/>
            <p:nvPr/>
          </p:nvSpPr>
          <p:spPr bwMode="auto">
            <a:xfrm>
              <a:off x="9696445"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For </a:t>
              </a:r>
              <a:b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databases </a:t>
              </a:r>
              <a:b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and storage</a:t>
              </a:r>
            </a:p>
          </p:txBody>
        </p:sp>
      </p:grpSp>
      <p:grpSp>
        <p:nvGrpSpPr>
          <p:cNvPr id="27" name="Group 26">
            <a:extLst>
              <a:ext uri="{FF2B5EF4-FFF2-40B4-BE49-F238E27FC236}">
                <a16:creationId xmlns:a16="http://schemas.microsoft.com/office/drawing/2014/main" id="{97F149F9-10A4-40A5-A364-0C4F26189E71}"/>
              </a:ext>
            </a:extLst>
          </p:cNvPr>
          <p:cNvGrpSpPr/>
          <p:nvPr/>
        </p:nvGrpSpPr>
        <p:grpSpPr>
          <a:xfrm>
            <a:off x="6613324" y="2460097"/>
            <a:ext cx="675658" cy="562609"/>
            <a:chOff x="12203856" y="3508556"/>
            <a:chExt cx="584605" cy="495987"/>
          </a:xfrm>
        </p:grpSpPr>
        <p:sp>
          <p:nvSpPr>
            <p:cNvPr id="28" name="Shield_EA18" title="Icon of a shield">
              <a:extLst>
                <a:ext uri="{FF2B5EF4-FFF2-40B4-BE49-F238E27FC236}">
                  <a16:creationId xmlns:a16="http://schemas.microsoft.com/office/drawing/2014/main" id="{87227FF2-2FD0-4776-B3D4-3A0F79122DE6}"/>
                </a:ext>
              </a:extLst>
            </p:cNvPr>
            <p:cNvSpPr>
              <a:spLocks noChangeAspect="1"/>
            </p:cNvSpPr>
            <p:nvPr/>
          </p:nvSpPr>
          <p:spPr bwMode="auto">
            <a:xfrm>
              <a:off x="12203856" y="3508556"/>
              <a:ext cx="465860" cy="49598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tx2"/>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9" name="Picture 28">
              <a:extLst>
                <a:ext uri="{FF2B5EF4-FFF2-40B4-BE49-F238E27FC236}">
                  <a16:creationId xmlns:a16="http://schemas.microsoft.com/office/drawing/2014/main" id="{92788941-BBFD-4673-9CE6-C5E7CDAB68E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11995"/>
              <a:ext cx="292547" cy="292548"/>
            </a:xfrm>
            <a:prstGeom prst="rect">
              <a:avLst/>
            </a:prstGeom>
          </p:spPr>
        </p:pic>
      </p:grpSp>
      <p:grpSp>
        <p:nvGrpSpPr>
          <p:cNvPr id="20" name="Group 19">
            <a:extLst>
              <a:ext uri="{FF2B5EF4-FFF2-40B4-BE49-F238E27FC236}">
                <a16:creationId xmlns:a16="http://schemas.microsoft.com/office/drawing/2014/main" id="{8119A901-3F4B-4F02-A758-CB77E24D1D1D}"/>
              </a:ext>
            </a:extLst>
          </p:cNvPr>
          <p:cNvGrpSpPr/>
          <p:nvPr/>
        </p:nvGrpSpPr>
        <p:grpSpPr>
          <a:xfrm>
            <a:off x="0" y="6494753"/>
            <a:ext cx="12192000" cy="472960"/>
            <a:chOff x="0" y="6494753"/>
            <a:chExt cx="12192000" cy="472960"/>
          </a:xfrm>
        </p:grpSpPr>
        <p:sp>
          <p:nvSpPr>
            <p:cNvPr id="21" name="Rectangle 20">
              <a:extLst>
                <a:ext uri="{FF2B5EF4-FFF2-40B4-BE49-F238E27FC236}">
                  <a16:creationId xmlns:a16="http://schemas.microsoft.com/office/drawing/2014/main" id="{1552EC88-ADB8-4036-B18D-3911BE3A460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B20CFC81-DF21-4032-8C34-9611DB27FBA4}"/>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3889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455995" y="620827"/>
            <a:ext cx="11306469" cy="433580"/>
          </a:xfrm>
        </p:spPr>
        <p:txBody>
          <a:bodyPr/>
          <a:lstStyle/>
          <a:p>
            <a:r>
              <a:rPr lang="en-US" sz="3600" dirty="0">
                <a:solidFill>
                  <a:schemeClr val="tx2"/>
                </a:solidFill>
                <a:latin typeface="Calibri Light (Headings)"/>
              </a:rPr>
              <a:t>Security posture management with Secure Score</a:t>
            </a:r>
          </a:p>
        </p:txBody>
      </p:sp>
      <p:pic>
        <p:nvPicPr>
          <p:cNvPr id="51" name="Graphic 50">
            <a:extLst>
              <a:ext uri="{FF2B5EF4-FFF2-40B4-BE49-F238E27FC236}">
                <a16:creationId xmlns:a16="http://schemas.microsoft.com/office/drawing/2014/main" id="{81012B01-8954-4954-A680-589016F9F3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98025" y="215607"/>
            <a:ext cx="699946" cy="699946"/>
          </a:xfrm>
          <a:prstGeom prst="rect">
            <a:avLst/>
          </a:prstGeom>
        </p:spPr>
      </p:pic>
      <p:grpSp>
        <p:nvGrpSpPr>
          <p:cNvPr id="8" name="Group 7">
            <a:extLst>
              <a:ext uri="{FF2B5EF4-FFF2-40B4-BE49-F238E27FC236}">
                <a16:creationId xmlns:a16="http://schemas.microsoft.com/office/drawing/2014/main" id="{37A698BB-CF46-4E72-BCD5-3889A2F67E4B}"/>
              </a:ext>
            </a:extLst>
          </p:cNvPr>
          <p:cNvGrpSpPr/>
          <p:nvPr/>
        </p:nvGrpSpPr>
        <p:grpSpPr>
          <a:xfrm>
            <a:off x="6849862" y="2017914"/>
            <a:ext cx="4452975" cy="408188"/>
            <a:chOff x="7582678" y="2017713"/>
            <a:chExt cx="3794449" cy="408246"/>
          </a:xfrm>
        </p:grpSpPr>
        <p:cxnSp>
          <p:nvCxnSpPr>
            <p:cNvPr id="7" name="Straight Connector 6">
              <a:extLst>
                <a:ext uri="{FF2B5EF4-FFF2-40B4-BE49-F238E27FC236}">
                  <a16:creationId xmlns:a16="http://schemas.microsoft.com/office/drawing/2014/main" id="{2947B79C-954C-40ED-BEF9-B5FD177A8DEF}"/>
                </a:ext>
              </a:extLst>
            </p:cNvPr>
            <p:cNvCxnSpPr/>
            <p:nvPr/>
          </p:nvCxnSpPr>
          <p:spPr>
            <a:xfrm>
              <a:off x="7582678"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7F1AFC-7A15-436B-942E-355DAFF50C83}"/>
                </a:ext>
              </a:extLst>
            </p:cNvPr>
            <p:cNvCxnSpPr/>
            <p:nvPr/>
          </p:nvCxnSpPr>
          <p:spPr>
            <a:xfrm>
              <a:off x="8531290"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6CE590-FBFB-41A4-BE44-7951C3808D48}"/>
                </a:ext>
              </a:extLst>
            </p:cNvPr>
            <p:cNvCxnSpPr/>
            <p:nvPr/>
          </p:nvCxnSpPr>
          <p:spPr>
            <a:xfrm>
              <a:off x="9479902"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E0D634C-099F-420E-95FB-43AE1514A0CE}"/>
                </a:ext>
              </a:extLst>
            </p:cNvPr>
            <p:cNvCxnSpPr/>
            <p:nvPr/>
          </p:nvCxnSpPr>
          <p:spPr>
            <a:xfrm>
              <a:off x="10428514"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3149C3-05E3-41EE-A3D9-A794725FDC55}"/>
                </a:ext>
              </a:extLst>
            </p:cNvPr>
            <p:cNvCxnSpPr/>
            <p:nvPr/>
          </p:nvCxnSpPr>
          <p:spPr>
            <a:xfrm>
              <a:off x="11377127"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26B02B-03CC-4691-B519-2E72DE8FF697}"/>
                </a:ext>
              </a:extLst>
            </p:cNvPr>
            <p:cNvCxnSpPr>
              <a:cxnSpLocks/>
            </p:cNvCxnSpPr>
            <p:nvPr/>
          </p:nvCxnSpPr>
          <p:spPr>
            <a:xfrm flipH="1">
              <a:off x="7582678" y="2017713"/>
              <a:ext cx="3794449"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03F24A8-2E13-48EC-9639-60FB96119ADD}"/>
              </a:ext>
            </a:extLst>
          </p:cNvPr>
          <p:cNvGrpSpPr/>
          <p:nvPr/>
        </p:nvGrpSpPr>
        <p:grpSpPr>
          <a:xfrm>
            <a:off x="6366852" y="2528434"/>
            <a:ext cx="5419240" cy="641358"/>
            <a:chOff x="7171198" y="2528305"/>
            <a:chExt cx="4617819" cy="641449"/>
          </a:xfrm>
        </p:grpSpPr>
        <p:sp>
          <p:nvSpPr>
            <p:cNvPr id="60" name="TextBox 59">
              <a:extLst>
                <a:ext uri="{FF2B5EF4-FFF2-40B4-BE49-F238E27FC236}">
                  <a16:creationId xmlns:a16="http://schemas.microsoft.com/office/drawing/2014/main" id="{4B49D789-3F2D-49B0-A3F4-6FD6AB04364C}"/>
                </a:ext>
              </a:extLst>
            </p:cNvPr>
            <p:cNvSpPr txBox="1"/>
            <p:nvPr/>
          </p:nvSpPr>
          <p:spPr>
            <a:xfrm>
              <a:off x="8119913"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Compute</a:t>
              </a:r>
            </a:p>
          </p:txBody>
        </p:sp>
        <p:sp>
          <p:nvSpPr>
            <p:cNvPr id="61" name="TextBox 60">
              <a:extLst>
                <a:ext uri="{FF2B5EF4-FFF2-40B4-BE49-F238E27FC236}">
                  <a16:creationId xmlns:a16="http://schemas.microsoft.com/office/drawing/2014/main" id="{441EDF4E-661A-4278-9A16-D1BE98A6950D}"/>
                </a:ext>
              </a:extLst>
            </p:cNvPr>
            <p:cNvSpPr txBox="1"/>
            <p:nvPr/>
          </p:nvSpPr>
          <p:spPr>
            <a:xfrm>
              <a:off x="10966057"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App</a:t>
              </a:r>
            </a:p>
          </p:txBody>
        </p:sp>
        <p:sp>
          <p:nvSpPr>
            <p:cNvPr id="62" name="TextBox 61">
              <a:extLst>
                <a:ext uri="{FF2B5EF4-FFF2-40B4-BE49-F238E27FC236}">
                  <a16:creationId xmlns:a16="http://schemas.microsoft.com/office/drawing/2014/main" id="{311B3BC3-76D6-4889-ACD8-BFB4833DD070}"/>
                </a:ext>
              </a:extLst>
            </p:cNvPr>
            <p:cNvSpPr txBox="1"/>
            <p:nvPr/>
          </p:nvSpPr>
          <p:spPr>
            <a:xfrm>
              <a:off x="10017343"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Network</a:t>
              </a:r>
            </a:p>
          </p:txBody>
        </p:sp>
        <p:sp>
          <p:nvSpPr>
            <p:cNvPr id="63" name="TextBox 62">
              <a:extLst>
                <a:ext uri="{FF2B5EF4-FFF2-40B4-BE49-F238E27FC236}">
                  <a16:creationId xmlns:a16="http://schemas.microsoft.com/office/drawing/2014/main" id="{237BCD35-D7AE-4958-BE8B-C8E72EC56388}"/>
                </a:ext>
              </a:extLst>
            </p:cNvPr>
            <p:cNvSpPr txBox="1"/>
            <p:nvPr/>
          </p:nvSpPr>
          <p:spPr>
            <a:xfrm>
              <a:off x="7171198"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Access</a:t>
              </a:r>
            </a:p>
          </p:txBody>
        </p:sp>
        <p:sp>
          <p:nvSpPr>
            <p:cNvPr id="64" name="TextBox 63">
              <a:extLst>
                <a:ext uri="{FF2B5EF4-FFF2-40B4-BE49-F238E27FC236}">
                  <a16:creationId xmlns:a16="http://schemas.microsoft.com/office/drawing/2014/main" id="{CF45DECF-4655-48E4-BE40-6D1A3BABEFE8}"/>
                </a:ext>
              </a:extLst>
            </p:cNvPr>
            <p:cNvSpPr txBox="1"/>
            <p:nvPr/>
          </p:nvSpPr>
          <p:spPr>
            <a:xfrm>
              <a:off x="9068628"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SQL server</a:t>
              </a:r>
            </a:p>
          </p:txBody>
        </p:sp>
      </p:grpSp>
      <p:grpSp>
        <p:nvGrpSpPr>
          <p:cNvPr id="87" name="Group 86">
            <a:extLst>
              <a:ext uri="{FF2B5EF4-FFF2-40B4-BE49-F238E27FC236}">
                <a16:creationId xmlns:a16="http://schemas.microsoft.com/office/drawing/2014/main" id="{C80EEF90-695C-45EE-8787-E0CB3394EDB6}"/>
              </a:ext>
            </a:extLst>
          </p:cNvPr>
          <p:cNvGrpSpPr/>
          <p:nvPr/>
        </p:nvGrpSpPr>
        <p:grpSpPr>
          <a:xfrm rot="10800000">
            <a:off x="6849862" y="4025705"/>
            <a:ext cx="4452975" cy="408188"/>
            <a:chOff x="7582678" y="2017713"/>
            <a:chExt cx="3794449" cy="408246"/>
          </a:xfrm>
        </p:grpSpPr>
        <p:cxnSp>
          <p:nvCxnSpPr>
            <p:cNvPr id="89" name="Straight Connector 88">
              <a:extLst>
                <a:ext uri="{FF2B5EF4-FFF2-40B4-BE49-F238E27FC236}">
                  <a16:creationId xmlns:a16="http://schemas.microsoft.com/office/drawing/2014/main" id="{419D3FD8-1E59-4515-ABA3-2316B91D502C}"/>
                </a:ext>
              </a:extLst>
            </p:cNvPr>
            <p:cNvCxnSpPr/>
            <p:nvPr/>
          </p:nvCxnSpPr>
          <p:spPr>
            <a:xfrm>
              <a:off x="7582678"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7D39CB-B083-410B-89F4-AC9AFC04E577}"/>
                </a:ext>
              </a:extLst>
            </p:cNvPr>
            <p:cNvCxnSpPr/>
            <p:nvPr/>
          </p:nvCxnSpPr>
          <p:spPr>
            <a:xfrm>
              <a:off x="8531290"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79A3346-4D67-4AB5-9A58-AC1CE7BBC1EC}"/>
                </a:ext>
              </a:extLst>
            </p:cNvPr>
            <p:cNvCxnSpPr/>
            <p:nvPr/>
          </p:nvCxnSpPr>
          <p:spPr>
            <a:xfrm>
              <a:off x="9479902"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43BC6C-F5CE-4FF6-A77B-05E8CB700951}"/>
                </a:ext>
              </a:extLst>
            </p:cNvPr>
            <p:cNvCxnSpPr/>
            <p:nvPr/>
          </p:nvCxnSpPr>
          <p:spPr>
            <a:xfrm>
              <a:off x="10428514"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3498200-7F04-4704-BA1D-68F6E59643ED}"/>
                </a:ext>
              </a:extLst>
            </p:cNvPr>
            <p:cNvCxnSpPr/>
            <p:nvPr/>
          </p:nvCxnSpPr>
          <p:spPr>
            <a:xfrm>
              <a:off x="11377127"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A6C2EC5-A463-4B7C-B39C-22A3D1D8B491}"/>
                </a:ext>
              </a:extLst>
            </p:cNvPr>
            <p:cNvCxnSpPr>
              <a:cxnSpLocks/>
            </p:cNvCxnSpPr>
            <p:nvPr/>
          </p:nvCxnSpPr>
          <p:spPr>
            <a:xfrm flipH="1">
              <a:off x="7582678" y="2017713"/>
              <a:ext cx="3794449"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5DB2B0B0-895C-415D-96D3-85E751F72B6A}"/>
              </a:ext>
            </a:extLst>
          </p:cNvPr>
          <p:cNvSpPr txBox="1"/>
          <p:nvPr/>
        </p:nvSpPr>
        <p:spPr>
          <a:xfrm>
            <a:off x="7787058" y="1645487"/>
            <a:ext cx="2578587" cy="21120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a:ea typeface="+mn-ea"/>
                <a:cs typeface="+mn-cs"/>
              </a:rPr>
              <a:t>Evaluated Categories</a:t>
            </a:r>
          </a:p>
        </p:txBody>
      </p:sp>
      <p:sp>
        <p:nvSpPr>
          <p:cNvPr id="97" name="TextBox 96">
            <a:extLst>
              <a:ext uri="{FF2B5EF4-FFF2-40B4-BE49-F238E27FC236}">
                <a16:creationId xmlns:a16="http://schemas.microsoft.com/office/drawing/2014/main" id="{CFE47A3D-A602-4B7C-9E6F-F475F7E725D6}"/>
              </a:ext>
            </a:extLst>
          </p:cNvPr>
          <p:cNvSpPr txBox="1"/>
          <p:nvPr/>
        </p:nvSpPr>
        <p:spPr>
          <a:xfrm>
            <a:off x="7872260" y="4603845"/>
            <a:ext cx="2408181" cy="21120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a:ea typeface="+mn-ea"/>
                <a:cs typeface="+mn-cs"/>
              </a:rPr>
              <a:t>Secure Score Impact</a:t>
            </a:r>
          </a:p>
        </p:txBody>
      </p:sp>
      <p:grpSp>
        <p:nvGrpSpPr>
          <p:cNvPr id="24" name="Group 23">
            <a:extLst>
              <a:ext uri="{FF2B5EF4-FFF2-40B4-BE49-F238E27FC236}">
                <a16:creationId xmlns:a16="http://schemas.microsoft.com/office/drawing/2014/main" id="{04CFA9F5-87CC-4614-8727-F0D98CD237B9}"/>
              </a:ext>
            </a:extLst>
          </p:cNvPr>
          <p:cNvGrpSpPr/>
          <p:nvPr/>
        </p:nvGrpSpPr>
        <p:grpSpPr>
          <a:xfrm>
            <a:off x="6536494" y="2276705"/>
            <a:ext cx="632471" cy="632471"/>
            <a:chOff x="6581410" y="2276542"/>
            <a:chExt cx="632560" cy="632560"/>
          </a:xfrm>
        </p:grpSpPr>
        <p:sp>
          <p:nvSpPr>
            <p:cNvPr id="103" name="Oval 102">
              <a:extLst>
                <a:ext uri="{FF2B5EF4-FFF2-40B4-BE49-F238E27FC236}">
                  <a16:creationId xmlns:a16="http://schemas.microsoft.com/office/drawing/2014/main" id="{A4578F75-9EA3-42BC-999F-054F8966C96A}"/>
                </a:ext>
              </a:extLst>
            </p:cNvPr>
            <p:cNvSpPr/>
            <p:nvPr/>
          </p:nvSpPr>
          <p:spPr bwMode="auto">
            <a:xfrm>
              <a:off x="6581410"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5" name="Graphic 64">
              <a:extLst>
                <a:ext uri="{FF2B5EF4-FFF2-40B4-BE49-F238E27FC236}">
                  <a16:creationId xmlns:a16="http://schemas.microsoft.com/office/drawing/2014/main" id="{439B07CD-E26B-446E-A1ED-70F0EAE3A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7199" y="2392331"/>
              <a:ext cx="400983" cy="400983"/>
            </a:xfrm>
            <a:prstGeom prst="rect">
              <a:avLst/>
            </a:prstGeom>
          </p:spPr>
        </p:pic>
      </p:grpSp>
      <p:grpSp>
        <p:nvGrpSpPr>
          <p:cNvPr id="22" name="Group 21">
            <a:extLst>
              <a:ext uri="{FF2B5EF4-FFF2-40B4-BE49-F238E27FC236}">
                <a16:creationId xmlns:a16="http://schemas.microsoft.com/office/drawing/2014/main" id="{111487D7-B6B8-4E74-9305-829E9656D689}"/>
              </a:ext>
            </a:extLst>
          </p:cNvPr>
          <p:cNvGrpSpPr/>
          <p:nvPr/>
        </p:nvGrpSpPr>
        <p:grpSpPr>
          <a:xfrm>
            <a:off x="8763101" y="2276705"/>
            <a:ext cx="632471" cy="632471"/>
            <a:chOff x="8781946" y="2276542"/>
            <a:chExt cx="632560" cy="632560"/>
          </a:xfrm>
        </p:grpSpPr>
        <p:sp>
          <p:nvSpPr>
            <p:cNvPr id="115" name="Oval 114">
              <a:extLst>
                <a:ext uri="{FF2B5EF4-FFF2-40B4-BE49-F238E27FC236}">
                  <a16:creationId xmlns:a16="http://schemas.microsoft.com/office/drawing/2014/main" id="{475A5C47-A1F1-4A97-968E-2451D5F96BD7}"/>
                </a:ext>
              </a:extLst>
            </p:cNvPr>
            <p:cNvSpPr/>
            <p:nvPr/>
          </p:nvSpPr>
          <p:spPr bwMode="auto">
            <a:xfrm>
              <a:off x="8781946"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6" name="Graphic 65">
              <a:extLst>
                <a:ext uri="{FF2B5EF4-FFF2-40B4-BE49-F238E27FC236}">
                  <a16:creationId xmlns:a16="http://schemas.microsoft.com/office/drawing/2014/main" id="{58E5AA86-CE3F-4A55-98E8-FE28BF685A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1570" y="2406166"/>
              <a:ext cx="373313" cy="373313"/>
            </a:xfrm>
            <a:prstGeom prst="rect">
              <a:avLst/>
            </a:prstGeom>
          </p:spPr>
        </p:pic>
      </p:grpSp>
      <p:grpSp>
        <p:nvGrpSpPr>
          <p:cNvPr id="23" name="Group 22">
            <a:extLst>
              <a:ext uri="{FF2B5EF4-FFF2-40B4-BE49-F238E27FC236}">
                <a16:creationId xmlns:a16="http://schemas.microsoft.com/office/drawing/2014/main" id="{C53E7BA9-AA2A-470E-8E1B-511456291B47}"/>
              </a:ext>
            </a:extLst>
          </p:cNvPr>
          <p:cNvGrpSpPr/>
          <p:nvPr/>
        </p:nvGrpSpPr>
        <p:grpSpPr>
          <a:xfrm>
            <a:off x="7646005" y="2276705"/>
            <a:ext cx="632471" cy="632471"/>
            <a:chOff x="7681678" y="2276542"/>
            <a:chExt cx="632560" cy="632560"/>
          </a:xfrm>
        </p:grpSpPr>
        <p:sp>
          <p:nvSpPr>
            <p:cNvPr id="114" name="Oval 113">
              <a:extLst>
                <a:ext uri="{FF2B5EF4-FFF2-40B4-BE49-F238E27FC236}">
                  <a16:creationId xmlns:a16="http://schemas.microsoft.com/office/drawing/2014/main" id="{63E7580C-DE32-49EF-9FD0-E3E8E698C5F4}"/>
                </a:ext>
              </a:extLst>
            </p:cNvPr>
            <p:cNvSpPr/>
            <p:nvPr/>
          </p:nvSpPr>
          <p:spPr bwMode="auto">
            <a:xfrm>
              <a:off x="7681678"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8" name="Graphic 67">
              <a:extLst>
                <a:ext uri="{FF2B5EF4-FFF2-40B4-BE49-F238E27FC236}">
                  <a16:creationId xmlns:a16="http://schemas.microsoft.com/office/drawing/2014/main" id="{42061F0A-DF36-47D1-9D95-9E1D92761D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9384" y="2404248"/>
              <a:ext cx="377148" cy="377148"/>
            </a:xfrm>
            <a:prstGeom prst="rect">
              <a:avLst/>
            </a:prstGeom>
          </p:spPr>
        </p:pic>
      </p:grpSp>
      <p:graphicFrame>
        <p:nvGraphicFramePr>
          <p:cNvPr id="98" name="Chart 97">
            <a:extLst>
              <a:ext uri="{FF2B5EF4-FFF2-40B4-BE49-F238E27FC236}">
                <a16:creationId xmlns:a16="http://schemas.microsoft.com/office/drawing/2014/main" id="{B70DF1FB-C788-4BA4-8405-9E5DE8170553}"/>
              </a:ext>
            </a:extLst>
          </p:cNvPr>
          <p:cNvGraphicFramePr/>
          <p:nvPr/>
        </p:nvGraphicFramePr>
        <p:xfrm>
          <a:off x="8308102" y="4869173"/>
          <a:ext cx="1536254" cy="1592029"/>
        </p:xfrm>
        <a:graphic>
          <a:graphicData uri="http://schemas.openxmlformats.org/drawingml/2006/chart">
            <c:chart xmlns:c="http://schemas.openxmlformats.org/drawingml/2006/chart" xmlns:r="http://schemas.openxmlformats.org/officeDocument/2006/relationships" r:id="rId11"/>
          </a:graphicData>
        </a:graphic>
      </p:graphicFrame>
      <p:sp>
        <p:nvSpPr>
          <p:cNvPr id="100" name="TextBox 99">
            <a:extLst>
              <a:ext uri="{FF2B5EF4-FFF2-40B4-BE49-F238E27FC236}">
                <a16:creationId xmlns:a16="http://schemas.microsoft.com/office/drawing/2014/main" id="{F33F21A9-2E3C-489F-BFF9-B08920C39E9F}"/>
              </a:ext>
            </a:extLst>
          </p:cNvPr>
          <p:cNvSpPr txBox="1"/>
          <p:nvPr/>
        </p:nvSpPr>
        <p:spPr>
          <a:xfrm>
            <a:off x="8514574" y="5409129"/>
            <a:ext cx="1166453" cy="640084"/>
          </a:xfrm>
          <a:prstGeom prst="rect">
            <a:avLst/>
          </a:prstGeom>
          <a:noFill/>
        </p:spPr>
        <p:txBody>
          <a:bodyPr wrap="square" lIns="0" tIns="0" rIns="0" bIns="0" rtlCol="0">
            <a:noAutofit/>
          </a:bodyPr>
          <a:lstStyle/>
          <a:p>
            <a:pPr marL="0" marR="0" lvl="0" indent="0" algn="ctr" defTabSz="914192"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50</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t>
            </a:r>
          </a:p>
          <a:p>
            <a:pPr marL="0" marR="0" lvl="0" indent="0" algn="ctr" defTabSz="914192"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Secure</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Score</a:t>
            </a:r>
          </a:p>
        </p:txBody>
      </p:sp>
      <p:sp>
        <p:nvSpPr>
          <p:cNvPr id="117" name="Oval 116">
            <a:extLst>
              <a:ext uri="{FF2B5EF4-FFF2-40B4-BE49-F238E27FC236}">
                <a16:creationId xmlns:a16="http://schemas.microsoft.com/office/drawing/2014/main" id="{476E3D1F-AA9A-4D8F-8A78-A877161A3595}"/>
              </a:ext>
            </a:extLst>
          </p:cNvPr>
          <p:cNvSpPr/>
          <p:nvPr/>
        </p:nvSpPr>
        <p:spPr bwMode="auto">
          <a:xfrm>
            <a:off x="10981790" y="2276705"/>
            <a:ext cx="632471" cy="632471"/>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7" name="Graphic 66">
            <a:extLst>
              <a:ext uri="{FF2B5EF4-FFF2-40B4-BE49-F238E27FC236}">
                <a16:creationId xmlns:a16="http://schemas.microsoft.com/office/drawing/2014/main" id="{7756F53A-EF38-4A5C-958D-D0331A2878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3025" y="2417940"/>
            <a:ext cx="350004" cy="350004"/>
          </a:xfrm>
          <a:prstGeom prst="rect">
            <a:avLst/>
          </a:prstGeom>
        </p:spPr>
      </p:pic>
      <p:grpSp>
        <p:nvGrpSpPr>
          <p:cNvPr id="21" name="Group 20">
            <a:extLst>
              <a:ext uri="{FF2B5EF4-FFF2-40B4-BE49-F238E27FC236}">
                <a16:creationId xmlns:a16="http://schemas.microsoft.com/office/drawing/2014/main" id="{15E6D576-D7AF-4EE0-96CE-0EAB2F344B9F}"/>
              </a:ext>
            </a:extLst>
          </p:cNvPr>
          <p:cNvGrpSpPr/>
          <p:nvPr/>
        </p:nvGrpSpPr>
        <p:grpSpPr>
          <a:xfrm>
            <a:off x="9872446" y="2276705"/>
            <a:ext cx="632471" cy="632471"/>
            <a:chOff x="9882214" y="2276542"/>
            <a:chExt cx="632560" cy="632560"/>
          </a:xfrm>
        </p:grpSpPr>
        <p:sp>
          <p:nvSpPr>
            <p:cNvPr id="116" name="Oval 115">
              <a:extLst>
                <a:ext uri="{FF2B5EF4-FFF2-40B4-BE49-F238E27FC236}">
                  <a16:creationId xmlns:a16="http://schemas.microsoft.com/office/drawing/2014/main" id="{F7D663C2-8409-4F5A-A23B-6CFACB3EE960}"/>
                </a:ext>
              </a:extLst>
            </p:cNvPr>
            <p:cNvSpPr/>
            <p:nvPr/>
          </p:nvSpPr>
          <p:spPr bwMode="auto">
            <a:xfrm>
              <a:off x="9882214"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71" name="Graphic 70">
              <a:extLst>
                <a:ext uri="{FF2B5EF4-FFF2-40B4-BE49-F238E27FC236}">
                  <a16:creationId xmlns:a16="http://schemas.microsoft.com/office/drawing/2014/main" id="{9407EED1-2AB6-4293-BB05-C796C910FA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98690" y="2393018"/>
              <a:ext cx="399608" cy="399608"/>
            </a:xfrm>
            <a:prstGeom prst="rect">
              <a:avLst/>
            </a:prstGeom>
          </p:spPr>
        </p:pic>
      </p:grpSp>
      <p:grpSp>
        <p:nvGrpSpPr>
          <p:cNvPr id="14" name="Group 13">
            <a:extLst>
              <a:ext uri="{FF2B5EF4-FFF2-40B4-BE49-F238E27FC236}">
                <a16:creationId xmlns:a16="http://schemas.microsoft.com/office/drawing/2014/main" id="{5F2A870C-BFF2-4A38-9BF0-B8FA5A5C7518}"/>
              </a:ext>
            </a:extLst>
          </p:cNvPr>
          <p:cNvGrpSpPr/>
          <p:nvPr/>
        </p:nvGrpSpPr>
        <p:grpSpPr>
          <a:xfrm>
            <a:off x="6544913" y="3475762"/>
            <a:ext cx="5069348" cy="632473"/>
            <a:chOff x="6544976" y="3475769"/>
            <a:chExt cx="5070067" cy="632562"/>
          </a:xfrm>
        </p:grpSpPr>
        <p:sp>
          <p:nvSpPr>
            <p:cNvPr id="118" name="Oval 117">
              <a:extLst>
                <a:ext uri="{FF2B5EF4-FFF2-40B4-BE49-F238E27FC236}">
                  <a16:creationId xmlns:a16="http://schemas.microsoft.com/office/drawing/2014/main" id="{9299247B-1BCD-4D00-99B1-1B3CF68CA49C}"/>
                </a:ext>
              </a:extLst>
            </p:cNvPr>
            <p:cNvSpPr/>
            <p:nvPr/>
          </p:nvSpPr>
          <p:spPr bwMode="auto">
            <a:xfrm>
              <a:off x="6544976" y="3475771"/>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19" name="Oval 118">
              <a:extLst>
                <a:ext uri="{FF2B5EF4-FFF2-40B4-BE49-F238E27FC236}">
                  <a16:creationId xmlns:a16="http://schemas.microsoft.com/office/drawing/2014/main" id="{0FB5B55E-7DFD-46B3-AC4B-E7C0D056D8D0}"/>
                </a:ext>
              </a:extLst>
            </p:cNvPr>
            <p:cNvSpPr/>
            <p:nvPr/>
          </p:nvSpPr>
          <p:spPr bwMode="auto">
            <a:xfrm>
              <a:off x="7654551"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20" name="Oval 119">
              <a:extLst>
                <a:ext uri="{FF2B5EF4-FFF2-40B4-BE49-F238E27FC236}">
                  <a16:creationId xmlns:a16="http://schemas.microsoft.com/office/drawing/2014/main" id="{AD5742A4-B816-402A-991F-812451A80144}"/>
                </a:ext>
              </a:extLst>
            </p:cNvPr>
            <p:cNvSpPr/>
            <p:nvPr/>
          </p:nvSpPr>
          <p:spPr bwMode="auto">
            <a:xfrm>
              <a:off x="8767936"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21" name="Oval 120">
              <a:extLst>
                <a:ext uri="{FF2B5EF4-FFF2-40B4-BE49-F238E27FC236}">
                  <a16:creationId xmlns:a16="http://schemas.microsoft.com/office/drawing/2014/main" id="{C7BCE0FF-B158-443C-9895-FF70F6333AEE}"/>
                </a:ext>
              </a:extLst>
            </p:cNvPr>
            <p:cNvSpPr/>
            <p:nvPr/>
          </p:nvSpPr>
          <p:spPr bwMode="auto">
            <a:xfrm>
              <a:off x="9882214" y="3475770"/>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22" name="Oval 121">
              <a:extLst>
                <a:ext uri="{FF2B5EF4-FFF2-40B4-BE49-F238E27FC236}">
                  <a16:creationId xmlns:a16="http://schemas.microsoft.com/office/drawing/2014/main" id="{6508FD5C-8817-4C0A-8D82-FD6961408949}"/>
                </a:ext>
              </a:extLst>
            </p:cNvPr>
            <p:cNvSpPr/>
            <p:nvPr/>
          </p:nvSpPr>
          <p:spPr bwMode="auto">
            <a:xfrm>
              <a:off x="10982483"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72" name="Group 71">
            <a:extLst>
              <a:ext uri="{FF2B5EF4-FFF2-40B4-BE49-F238E27FC236}">
                <a16:creationId xmlns:a16="http://schemas.microsoft.com/office/drawing/2014/main" id="{CD4D4F01-87B4-40D1-AD92-B17B5FB4F2DB}"/>
              </a:ext>
            </a:extLst>
          </p:cNvPr>
          <p:cNvGrpSpPr/>
          <p:nvPr/>
        </p:nvGrpSpPr>
        <p:grpSpPr>
          <a:xfrm>
            <a:off x="6366610" y="3316741"/>
            <a:ext cx="5419240" cy="632471"/>
            <a:chOff x="7171198" y="2528306"/>
            <a:chExt cx="4617819" cy="632560"/>
          </a:xfrm>
        </p:grpSpPr>
        <p:sp>
          <p:nvSpPr>
            <p:cNvPr id="73" name="TextBox 72">
              <a:extLst>
                <a:ext uri="{FF2B5EF4-FFF2-40B4-BE49-F238E27FC236}">
                  <a16:creationId xmlns:a16="http://schemas.microsoft.com/office/drawing/2014/main" id="{E2C2024D-E443-4E3A-89A2-73F26085CDF4}"/>
                </a:ext>
              </a:extLst>
            </p:cNvPr>
            <p:cNvSpPr txBox="1"/>
            <p:nvPr/>
          </p:nvSpPr>
          <p:spPr>
            <a:xfrm>
              <a:off x="8119913"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+2</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p>
          </p:txBody>
        </p:sp>
        <p:sp>
          <p:nvSpPr>
            <p:cNvPr id="74" name="TextBox 73">
              <a:extLst>
                <a:ext uri="{FF2B5EF4-FFF2-40B4-BE49-F238E27FC236}">
                  <a16:creationId xmlns:a16="http://schemas.microsoft.com/office/drawing/2014/main" id="{9BED3132-AFAC-4988-BD8E-CE3F90651E0E}"/>
                </a:ext>
              </a:extLst>
            </p:cNvPr>
            <p:cNvSpPr txBox="1"/>
            <p:nvPr/>
          </p:nvSpPr>
          <p:spPr>
            <a:xfrm>
              <a:off x="10966057"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+2</a:t>
              </a:r>
              <a:r>
                <a:rPr kumimoji="0" lang="en-US" sz="1600" b="0" i="0" u="none" strike="noStrike" kern="1200" cap="none" spc="0" normalizeH="0" baseline="0" noProof="0" dirty="0">
                  <a:ln>
                    <a:noFill/>
                  </a:ln>
                  <a:solidFill>
                    <a:srgbClr val="3C3C41"/>
                  </a:solidFill>
                  <a:effectLst/>
                  <a:uLnTx/>
                  <a:uFillTx/>
                  <a:latin typeface="Segoe UI Semibold"/>
                  <a:ea typeface="+mn-ea"/>
                  <a:cs typeface="+mn-cs"/>
                </a:rPr>
                <a:t>%</a:t>
              </a: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 </a:t>
              </a:r>
            </a:p>
          </p:txBody>
        </p:sp>
        <p:sp>
          <p:nvSpPr>
            <p:cNvPr id="75" name="TextBox 74">
              <a:extLst>
                <a:ext uri="{FF2B5EF4-FFF2-40B4-BE49-F238E27FC236}">
                  <a16:creationId xmlns:a16="http://schemas.microsoft.com/office/drawing/2014/main" id="{06BF353D-7670-4558-8C0F-CD7637EACBD7}"/>
                </a:ext>
              </a:extLst>
            </p:cNvPr>
            <p:cNvSpPr txBox="1"/>
            <p:nvPr/>
          </p:nvSpPr>
          <p:spPr>
            <a:xfrm>
              <a:off x="10017343"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+3</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p>
          </p:txBody>
        </p:sp>
        <p:sp>
          <p:nvSpPr>
            <p:cNvPr id="77" name="TextBox 76">
              <a:extLst>
                <a:ext uri="{FF2B5EF4-FFF2-40B4-BE49-F238E27FC236}">
                  <a16:creationId xmlns:a16="http://schemas.microsoft.com/office/drawing/2014/main" id="{C75FF47F-C2E2-4B8C-AC6D-7767D893DCFE}"/>
                </a:ext>
              </a:extLst>
            </p:cNvPr>
            <p:cNvSpPr txBox="1"/>
            <p:nvPr/>
          </p:nvSpPr>
          <p:spPr>
            <a:xfrm>
              <a:off x="7171198"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+7</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78" name="TextBox 77">
              <a:extLst>
                <a:ext uri="{FF2B5EF4-FFF2-40B4-BE49-F238E27FC236}">
                  <a16:creationId xmlns:a16="http://schemas.microsoft.com/office/drawing/2014/main" id="{01459CB6-BB43-4DC1-A756-B3041AAD1C73}"/>
                </a:ext>
              </a:extLst>
            </p:cNvPr>
            <p:cNvSpPr txBox="1"/>
            <p:nvPr/>
          </p:nvSpPr>
          <p:spPr>
            <a:xfrm>
              <a:off x="9068628"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+1</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p>
          </p:txBody>
        </p:sp>
      </p:grpSp>
      <p:sp>
        <p:nvSpPr>
          <p:cNvPr id="99" name="Text Placeholder 17">
            <a:extLst>
              <a:ext uri="{FF2B5EF4-FFF2-40B4-BE49-F238E27FC236}">
                <a16:creationId xmlns:a16="http://schemas.microsoft.com/office/drawing/2014/main" id="{035253D4-270D-47F3-AC17-B11F21C88BA3}"/>
              </a:ext>
            </a:extLst>
          </p:cNvPr>
          <p:cNvSpPr>
            <a:spLocks noGrp="1"/>
          </p:cNvSpPr>
          <p:nvPr>
            <p:ph type="body" sz="quarter" idx="10"/>
          </p:nvPr>
        </p:nvSpPr>
        <p:spPr>
          <a:xfrm>
            <a:off x="443546" y="1937334"/>
            <a:ext cx="5211960" cy="2806055"/>
          </a:xfrm>
        </p:spPr>
        <p:txBody>
          <a:bodyPr/>
          <a:lstStyle/>
          <a:p>
            <a:pPr defTabSz="914192">
              <a:lnSpc>
                <a:spcPct val="100000"/>
              </a:lnSpc>
              <a:spcBef>
                <a:spcPts val="2353"/>
              </a:spcBef>
              <a:defRPr/>
            </a:pPr>
            <a:r>
              <a:rPr lang="en-US" sz="1765" dirty="0">
                <a:solidFill>
                  <a:schemeClr val="tx1"/>
                </a:solidFill>
                <a:latin typeface="+mn-lt"/>
              </a:rPr>
              <a:t>Gain instant insight into the security state of your </a:t>
            </a:r>
            <a:br>
              <a:rPr lang="en-US" sz="1765" dirty="0">
                <a:solidFill>
                  <a:schemeClr val="tx1"/>
                </a:solidFill>
                <a:latin typeface="+mn-lt"/>
              </a:rPr>
            </a:br>
            <a:r>
              <a:rPr lang="en-US" sz="1765" dirty="0">
                <a:solidFill>
                  <a:schemeClr val="tx1"/>
                </a:solidFill>
                <a:latin typeface="+mn-lt"/>
              </a:rPr>
              <a:t>cloud workloads</a:t>
            </a:r>
          </a:p>
          <a:p>
            <a:pPr defTabSz="914192">
              <a:lnSpc>
                <a:spcPct val="100000"/>
              </a:lnSpc>
              <a:spcBef>
                <a:spcPts val="2353"/>
              </a:spcBef>
              <a:defRPr/>
            </a:pPr>
            <a:r>
              <a:rPr lang="en-US" sz="1765" dirty="0">
                <a:solidFill>
                  <a:schemeClr val="tx1"/>
                </a:solidFill>
                <a:latin typeface="+mn-lt"/>
              </a:rPr>
              <a:t>Address security vulnerabilities with </a:t>
            </a:r>
            <a:br>
              <a:rPr lang="en-US" sz="1765" dirty="0">
                <a:solidFill>
                  <a:schemeClr val="tx1"/>
                </a:solidFill>
                <a:latin typeface="+mn-lt"/>
              </a:rPr>
            </a:br>
            <a:r>
              <a:rPr lang="en-US" sz="1765" dirty="0">
                <a:solidFill>
                  <a:schemeClr val="tx1"/>
                </a:solidFill>
                <a:latin typeface="+mn-lt"/>
              </a:rPr>
              <a:t>prioritized recommendations </a:t>
            </a:r>
          </a:p>
          <a:p>
            <a:pPr defTabSz="914192">
              <a:lnSpc>
                <a:spcPct val="100000"/>
              </a:lnSpc>
              <a:spcBef>
                <a:spcPts val="2353"/>
              </a:spcBef>
              <a:defRPr/>
            </a:pPr>
            <a:r>
              <a:rPr lang="en-US" sz="1765" dirty="0">
                <a:solidFill>
                  <a:schemeClr val="tx1"/>
                </a:solidFill>
                <a:latin typeface="+mn-lt"/>
              </a:rPr>
              <a:t>Improve your Secure Score and overall security posture in minutes</a:t>
            </a:r>
            <a:endParaRPr lang="he-IL" sz="1765" dirty="0">
              <a:solidFill>
                <a:schemeClr val="tx1"/>
              </a:solidFill>
              <a:latin typeface="+mn-lt"/>
            </a:endParaRPr>
          </a:p>
          <a:p>
            <a:pPr defTabSz="914192">
              <a:lnSpc>
                <a:spcPct val="100000"/>
              </a:lnSpc>
              <a:spcBef>
                <a:spcPts val="2353"/>
              </a:spcBef>
              <a:defRPr/>
            </a:pPr>
            <a:r>
              <a:rPr lang="en-US" sz="1765" dirty="0">
                <a:solidFill>
                  <a:schemeClr val="tx1"/>
                </a:solidFill>
                <a:latin typeface="+mn-lt"/>
              </a:rPr>
              <a:t>Speed up regulatory compliance</a:t>
            </a:r>
          </a:p>
        </p:txBody>
      </p:sp>
      <p:grpSp>
        <p:nvGrpSpPr>
          <p:cNvPr id="69" name="Group 68">
            <a:extLst>
              <a:ext uri="{FF2B5EF4-FFF2-40B4-BE49-F238E27FC236}">
                <a16:creationId xmlns:a16="http://schemas.microsoft.com/office/drawing/2014/main" id="{7422B26C-5E3B-40C0-B0AF-15C188425B1D}"/>
              </a:ext>
            </a:extLst>
          </p:cNvPr>
          <p:cNvGrpSpPr/>
          <p:nvPr/>
        </p:nvGrpSpPr>
        <p:grpSpPr>
          <a:xfrm>
            <a:off x="0" y="6494753"/>
            <a:ext cx="12192000" cy="472960"/>
            <a:chOff x="0" y="6494753"/>
            <a:chExt cx="12192000" cy="472960"/>
          </a:xfrm>
        </p:grpSpPr>
        <p:sp>
          <p:nvSpPr>
            <p:cNvPr id="70" name="Rectangle 69">
              <a:extLst>
                <a:ext uri="{FF2B5EF4-FFF2-40B4-BE49-F238E27FC236}">
                  <a16:creationId xmlns:a16="http://schemas.microsoft.com/office/drawing/2014/main" id="{8B46D2CF-05C1-4C6D-A8A2-4A9E2241AF6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1EA1D938-21BA-49F9-A6A0-8807D9475CE1}"/>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01594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1C7C19A-D5B7-4AEF-A320-F0116C17F52F}"/>
              </a:ext>
            </a:extLst>
          </p:cNvPr>
          <p:cNvSpPr/>
          <p:nvPr/>
        </p:nvSpPr>
        <p:spPr bwMode="auto">
          <a:xfrm>
            <a:off x="5192349" y="1805788"/>
            <a:ext cx="6581010" cy="3689666"/>
          </a:xfrm>
          <a:prstGeom prst="rect">
            <a:avLst/>
          </a:prstGeom>
          <a:noFill/>
          <a:ln w="158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75735" rIns="175735" bIns="175735" numCol="1" spcCol="0" rtlCol="0" fromWordArt="0" anchor="b"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w="3175">
                  <a:noFill/>
                </a:ln>
                <a:solidFill>
                  <a:srgbClr val="000000"/>
                </a:solidFill>
                <a:effectLst/>
                <a:uLnTx/>
                <a:uFillTx/>
                <a:latin typeface="Segoe UI Semibold"/>
                <a:ea typeface="+mn-ea"/>
                <a:cs typeface="Segoe UI" pitchFamily="34" charset="0"/>
              </a:rPr>
              <a:t>Azure Security Center</a:t>
            </a:r>
          </a:p>
        </p:txBody>
      </p:sp>
      <p:sp>
        <p:nvSpPr>
          <p:cNvPr id="2" name="Title 1">
            <a:extLst>
              <a:ext uri="{FF2B5EF4-FFF2-40B4-BE49-F238E27FC236}">
                <a16:creationId xmlns:a16="http://schemas.microsoft.com/office/drawing/2014/main" id="{B7C46957-463C-4D95-9658-A3844E33D22B}"/>
              </a:ext>
            </a:extLst>
          </p:cNvPr>
          <p:cNvSpPr>
            <a:spLocks noGrp="1"/>
          </p:cNvSpPr>
          <p:nvPr>
            <p:ph type="title"/>
          </p:nvPr>
        </p:nvSpPr>
        <p:spPr>
          <a:xfrm>
            <a:off x="455995" y="621448"/>
            <a:ext cx="11306469" cy="752642"/>
          </a:xfrm>
        </p:spPr>
        <p:txBody>
          <a:bodyPr/>
          <a:lstStyle/>
          <a:p>
            <a:r>
              <a:rPr lang="en-US" sz="3600" dirty="0">
                <a:solidFill>
                  <a:schemeClr val="tx2"/>
                </a:solidFill>
                <a:latin typeface="Calibri Light (Headings)"/>
              </a:rPr>
              <a:t>Protect your workloads from threats</a:t>
            </a:r>
            <a:br>
              <a:rPr lang="en-US" dirty="0"/>
            </a:br>
            <a:r>
              <a:rPr lang="en-US" sz="1961" spc="0" dirty="0">
                <a:solidFill>
                  <a:schemeClr val="tx2"/>
                </a:solidFill>
              </a:rPr>
              <a:t>Use industry’s most extensive threat intelligence to gain deep insights</a:t>
            </a:r>
          </a:p>
        </p:txBody>
      </p:sp>
      <p:sp>
        <p:nvSpPr>
          <p:cNvPr id="35" name="Rectangle 34">
            <a:extLst>
              <a:ext uri="{FF2B5EF4-FFF2-40B4-BE49-F238E27FC236}">
                <a16:creationId xmlns:a16="http://schemas.microsoft.com/office/drawing/2014/main" id="{5C809A5F-8F3E-4D90-86CB-6CA3FF30DCD7}"/>
              </a:ext>
            </a:extLst>
          </p:cNvPr>
          <p:cNvSpPr/>
          <p:nvPr/>
        </p:nvSpPr>
        <p:spPr bwMode="auto">
          <a:xfrm>
            <a:off x="9265755" y="2094757"/>
            <a:ext cx="1178911" cy="1023969"/>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SQL</a:t>
            </a:r>
          </a:p>
        </p:txBody>
      </p:sp>
      <p:sp>
        <p:nvSpPr>
          <p:cNvPr id="45" name="Rectangle 44">
            <a:extLst>
              <a:ext uri="{FF2B5EF4-FFF2-40B4-BE49-F238E27FC236}">
                <a16:creationId xmlns:a16="http://schemas.microsoft.com/office/drawing/2014/main" id="{D3628695-85D2-44B8-9989-2839E8092C75}"/>
              </a:ext>
            </a:extLst>
          </p:cNvPr>
          <p:cNvSpPr/>
          <p:nvPr/>
        </p:nvSpPr>
        <p:spPr bwMode="auto">
          <a:xfrm>
            <a:off x="8585247" y="3256036"/>
            <a:ext cx="2718189" cy="106033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dirty="0">
                <a:ln w="3175">
                  <a:noFill/>
                </a:ln>
                <a:solidFill>
                  <a:srgbClr val="3C3C41"/>
                </a:solidFill>
                <a:effectLst/>
                <a:uLnTx/>
                <a:uFillTx/>
                <a:latin typeface="Segoe UI Semibold"/>
                <a:ea typeface="+mn-ea"/>
                <a:cs typeface="Segoe UI" pitchFamily="34" charset="0"/>
              </a:rPr>
              <a:t>Management</a:t>
            </a:r>
          </a:p>
        </p:txBody>
      </p:sp>
      <p:sp>
        <p:nvSpPr>
          <p:cNvPr id="33" name="Rectangle 32">
            <a:extLst>
              <a:ext uri="{FF2B5EF4-FFF2-40B4-BE49-F238E27FC236}">
                <a16:creationId xmlns:a16="http://schemas.microsoft.com/office/drawing/2014/main" id="{1B084E09-49C4-44C1-BDA3-3A3792320E08}"/>
              </a:ext>
            </a:extLst>
          </p:cNvPr>
          <p:cNvSpPr/>
          <p:nvPr/>
        </p:nvSpPr>
        <p:spPr bwMode="auto">
          <a:xfrm>
            <a:off x="5437223" y="2092510"/>
            <a:ext cx="992899" cy="1026217"/>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a:ln w="3175">
                  <a:noFill/>
                </a:ln>
                <a:solidFill>
                  <a:srgbClr val="3C3C41"/>
                </a:solidFill>
                <a:effectLst/>
                <a:uLnTx/>
                <a:uFillTx/>
                <a:latin typeface="Segoe UI Semibold"/>
                <a:ea typeface="+mn-ea"/>
                <a:cs typeface="Segoe UI" pitchFamily="34" charset="0"/>
              </a:rPr>
              <a:t>Apps</a:t>
            </a:r>
            <a:endParaRPr kumimoji="0" lang="en-US" sz="137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57">
            <a:extLst>
              <a:ext uri="{FF2B5EF4-FFF2-40B4-BE49-F238E27FC236}">
                <a16:creationId xmlns:a16="http://schemas.microsoft.com/office/drawing/2014/main" id="{3CFE9EA4-9CE6-461C-BDC1-ACE518C46CF3}"/>
              </a:ext>
            </a:extLst>
          </p:cNvPr>
          <p:cNvPicPr>
            <a:picLocks noChangeAspect="1"/>
          </p:cNvPicPr>
          <p:nvPr/>
        </p:nvPicPr>
        <p:blipFill>
          <a:blip r:embed="rId3"/>
          <a:stretch>
            <a:fillRect/>
          </a:stretch>
        </p:blipFill>
        <p:spPr>
          <a:xfrm>
            <a:off x="9685051" y="2337224"/>
            <a:ext cx="398193" cy="398193"/>
          </a:xfrm>
          <a:prstGeom prst="rect">
            <a:avLst/>
          </a:prstGeom>
        </p:spPr>
      </p:pic>
      <p:sp>
        <p:nvSpPr>
          <p:cNvPr id="43" name="Rectangle 42">
            <a:extLst>
              <a:ext uri="{FF2B5EF4-FFF2-40B4-BE49-F238E27FC236}">
                <a16:creationId xmlns:a16="http://schemas.microsoft.com/office/drawing/2014/main" id="{E3A78439-F084-4A2E-A8BA-DE43CB713A72}"/>
              </a:ext>
            </a:extLst>
          </p:cNvPr>
          <p:cNvSpPr/>
          <p:nvPr/>
        </p:nvSpPr>
        <p:spPr bwMode="auto">
          <a:xfrm>
            <a:off x="6519941" y="2092511"/>
            <a:ext cx="1186908" cy="102621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VMs/</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Servers </a:t>
            </a:r>
          </a:p>
        </p:txBody>
      </p:sp>
      <p:pic>
        <p:nvPicPr>
          <p:cNvPr id="60" name="Picture 59">
            <a:extLst>
              <a:ext uri="{FF2B5EF4-FFF2-40B4-BE49-F238E27FC236}">
                <a16:creationId xmlns:a16="http://schemas.microsoft.com/office/drawing/2014/main" id="{154431E3-5666-4732-9A74-05C9987CC918}"/>
              </a:ext>
            </a:extLst>
          </p:cNvPr>
          <p:cNvPicPr>
            <a:picLocks noChangeAspect="1"/>
          </p:cNvPicPr>
          <p:nvPr/>
        </p:nvPicPr>
        <p:blipFill>
          <a:blip r:embed="rId4"/>
          <a:stretch>
            <a:fillRect/>
          </a:stretch>
        </p:blipFill>
        <p:spPr>
          <a:xfrm>
            <a:off x="9745245" y="3477012"/>
            <a:ext cx="398193" cy="398193"/>
          </a:xfrm>
          <a:prstGeom prst="rect">
            <a:avLst/>
          </a:prstGeom>
        </p:spPr>
      </p:pic>
      <p:grpSp>
        <p:nvGrpSpPr>
          <p:cNvPr id="10" name="Group 9">
            <a:extLst>
              <a:ext uri="{FF2B5EF4-FFF2-40B4-BE49-F238E27FC236}">
                <a16:creationId xmlns:a16="http://schemas.microsoft.com/office/drawing/2014/main" id="{6548F262-FDE4-4888-99F7-06EBDEBBA0F7}"/>
              </a:ext>
            </a:extLst>
          </p:cNvPr>
          <p:cNvGrpSpPr/>
          <p:nvPr/>
        </p:nvGrpSpPr>
        <p:grpSpPr>
          <a:xfrm>
            <a:off x="10534484" y="2092507"/>
            <a:ext cx="976981" cy="1017971"/>
            <a:chOff x="6309732" y="3112966"/>
            <a:chExt cx="1035714" cy="975966"/>
          </a:xfrm>
        </p:grpSpPr>
        <p:sp>
          <p:nvSpPr>
            <p:cNvPr id="42" name="Rectangle 41">
              <a:extLst>
                <a:ext uri="{FF2B5EF4-FFF2-40B4-BE49-F238E27FC236}">
                  <a16:creationId xmlns:a16="http://schemas.microsoft.com/office/drawing/2014/main" id="{DCE207FF-C782-4A8E-9554-025A0290F57E}"/>
                </a:ext>
              </a:extLst>
            </p:cNvPr>
            <p:cNvSpPr/>
            <p:nvPr/>
          </p:nvSpPr>
          <p:spPr bwMode="auto">
            <a:xfrm>
              <a:off x="6309732" y="3112966"/>
              <a:ext cx="1035714" cy="97596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IoT</a:t>
              </a:r>
            </a:p>
          </p:txBody>
        </p:sp>
        <p:grpSp>
          <p:nvGrpSpPr>
            <p:cNvPr id="91" name="Group 90">
              <a:extLst>
                <a:ext uri="{FF2B5EF4-FFF2-40B4-BE49-F238E27FC236}">
                  <a16:creationId xmlns:a16="http://schemas.microsoft.com/office/drawing/2014/main" id="{D5E761EE-F161-405A-BC1D-B2AAE4AABF86}"/>
                </a:ext>
              </a:extLst>
            </p:cNvPr>
            <p:cNvGrpSpPr/>
            <p:nvPr/>
          </p:nvGrpSpPr>
          <p:grpSpPr>
            <a:xfrm rot="5400000">
              <a:off x="6602955" y="3261904"/>
              <a:ext cx="437864" cy="498182"/>
              <a:chOff x="5047274" y="3704624"/>
              <a:chExt cx="585142" cy="665748"/>
            </a:xfrm>
          </p:grpSpPr>
          <p:cxnSp>
            <p:nvCxnSpPr>
              <p:cNvPr id="71" name="Straight Connector 70">
                <a:extLst>
                  <a:ext uri="{FF2B5EF4-FFF2-40B4-BE49-F238E27FC236}">
                    <a16:creationId xmlns:a16="http://schemas.microsoft.com/office/drawing/2014/main" id="{2E2D5351-275A-4DB5-A299-68A3D02885BC}"/>
                  </a:ext>
                </a:extLst>
              </p:cNvPr>
              <p:cNvCxnSpPr>
                <a:cxnSpLocks/>
              </p:cNvCxnSpPr>
              <p:nvPr/>
            </p:nvCxnSpPr>
            <p:spPr>
              <a:xfrm flipV="1">
                <a:off x="5402409" y="4017230"/>
                <a:ext cx="170316" cy="571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77F2334-C063-409A-B53A-4203DF0B26DA}"/>
                  </a:ext>
                </a:extLst>
              </p:cNvPr>
              <p:cNvCxnSpPr>
                <a:cxnSpLocks/>
              </p:cNvCxnSpPr>
              <p:nvPr/>
            </p:nvCxnSpPr>
            <p:spPr>
              <a:xfrm>
                <a:off x="5402909" y="4096985"/>
                <a:ext cx="84465" cy="8437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14D06B-05AF-43A0-ACC1-4B370B421432}"/>
                  </a:ext>
                </a:extLst>
              </p:cNvPr>
              <p:cNvCxnSpPr>
                <a:cxnSpLocks/>
              </p:cNvCxnSpPr>
              <p:nvPr/>
            </p:nvCxnSpPr>
            <p:spPr>
              <a:xfrm flipH="1" flipV="1">
                <a:off x="5131538" y="3966188"/>
                <a:ext cx="128135" cy="381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8">
                <a:extLst>
                  <a:ext uri="{FF2B5EF4-FFF2-40B4-BE49-F238E27FC236}">
                    <a16:creationId xmlns:a16="http://schemas.microsoft.com/office/drawing/2014/main" id="{D1A26A22-AA21-4C08-9F22-234B61ABB505}"/>
                  </a:ext>
                </a:extLst>
              </p:cNvPr>
              <p:cNvSpPr>
                <a:spLocks/>
              </p:cNvSpPr>
              <p:nvPr/>
            </p:nvSpPr>
            <p:spPr bwMode="auto">
              <a:xfrm>
                <a:off x="5526053" y="3961291"/>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9">
                <a:extLst>
                  <a:ext uri="{FF2B5EF4-FFF2-40B4-BE49-F238E27FC236}">
                    <a16:creationId xmlns:a16="http://schemas.microsoft.com/office/drawing/2014/main" id="{49BE6DF8-70B4-401A-8BC0-80226D7AEE76}"/>
                  </a:ext>
                </a:extLst>
              </p:cNvPr>
              <p:cNvSpPr>
                <a:spLocks/>
              </p:cNvSpPr>
              <p:nvPr/>
            </p:nvSpPr>
            <p:spPr bwMode="auto">
              <a:xfrm>
                <a:off x="5048392" y="3902716"/>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E7BE2214-6167-4A72-83E5-F92976931642}"/>
                  </a:ext>
                </a:extLst>
              </p:cNvPr>
              <p:cNvCxnSpPr>
                <a:cxnSpLocks/>
              </p:cNvCxnSpPr>
              <p:nvPr/>
            </p:nvCxnSpPr>
            <p:spPr>
              <a:xfrm flipV="1">
                <a:off x="5140170" y="4086872"/>
                <a:ext cx="144705" cy="19949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Freeform 8">
                <a:extLst>
                  <a:ext uri="{FF2B5EF4-FFF2-40B4-BE49-F238E27FC236}">
                    <a16:creationId xmlns:a16="http://schemas.microsoft.com/office/drawing/2014/main" id="{CA052312-4452-4507-8FD2-1F9E58B02BE8}"/>
                  </a:ext>
                </a:extLst>
              </p:cNvPr>
              <p:cNvSpPr>
                <a:spLocks/>
              </p:cNvSpPr>
              <p:nvPr/>
            </p:nvSpPr>
            <p:spPr bwMode="auto">
              <a:xfrm>
                <a:off x="5047274" y="4207418"/>
                <a:ext cx="165425" cy="162954"/>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A45723B6-7777-4C44-8B64-0149E5DB39C7}"/>
                  </a:ext>
                </a:extLst>
              </p:cNvPr>
              <p:cNvSpPr>
                <a:spLocks/>
              </p:cNvSpPr>
              <p:nvPr/>
            </p:nvSpPr>
            <p:spPr bwMode="auto">
              <a:xfrm>
                <a:off x="5443497" y="4146010"/>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87" name="Straight Connector 86">
                <a:extLst>
                  <a:ext uri="{FF2B5EF4-FFF2-40B4-BE49-F238E27FC236}">
                    <a16:creationId xmlns:a16="http://schemas.microsoft.com/office/drawing/2014/main" id="{6CC2C3D9-1897-4D6D-8524-B68CE225B50B}"/>
                  </a:ext>
                </a:extLst>
              </p:cNvPr>
              <p:cNvCxnSpPr>
                <a:cxnSpLocks/>
              </p:cNvCxnSpPr>
              <p:nvPr/>
            </p:nvCxnSpPr>
            <p:spPr>
              <a:xfrm flipH="1" flipV="1">
                <a:off x="5332707" y="3753298"/>
                <a:ext cx="1" cy="18726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7">
                <a:extLst>
                  <a:ext uri="{FF2B5EF4-FFF2-40B4-BE49-F238E27FC236}">
                    <a16:creationId xmlns:a16="http://schemas.microsoft.com/office/drawing/2014/main" id="{6DF67A10-A64E-4875-BE2C-3848ABD674D7}"/>
                  </a:ext>
                </a:extLst>
              </p:cNvPr>
              <p:cNvSpPr>
                <a:spLocks/>
              </p:cNvSpPr>
              <p:nvPr/>
            </p:nvSpPr>
            <p:spPr bwMode="auto">
              <a:xfrm>
                <a:off x="5218172" y="3915510"/>
                <a:ext cx="225324" cy="228735"/>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8">
                <a:extLst>
                  <a:ext uri="{FF2B5EF4-FFF2-40B4-BE49-F238E27FC236}">
                    <a16:creationId xmlns:a16="http://schemas.microsoft.com/office/drawing/2014/main" id="{5FD2072C-19D0-499A-9A62-3B5C33679489}"/>
                  </a:ext>
                </a:extLst>
              </p:cNvPr>
              <p:cNvSpPr>
                <a:spLocks/>
              </p:cNvSpPr>
              <p:nvPr/>
            </p:nvSpPr>
            <p:spPr bwMode="auto">
              <a:xfrm>
                <a:off x="5265708" y="3704624"/>
                <a:ext cx="130253" cy="128306"/>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CAF04A53-BAB9-4A9A-8ABD-C7B5605B8C8D}"/>
              </a:ext>
            </a:extLst>
          </p:cNvPr>
          <p:cNvGrpSpPr/>
          <p:nvPr/>
        </p:nvGrpSpPr>
        <p:grpSpPr>
          <a:xfrm>
            <a:off x="5720799" y="3257163"/>
            <a:ext cx="2690643" cy="1060336"/>
            <a:chOff x="8184880" y="1960860"/>
            <a:chExt cx="1894475" cy="1081904"/>
          </a:xfrm>
        </p:grpSpPr>
        <p:sp>
          <p:nvSpPr>
            <p:cNvPr id="34" name="Rectangle 33">
              <a:extLst>
                <a:ext uri="{FF2B5EF4-FFF2-40B4-BE49-F238E27FC236}">
                  <a16:creationId xmlns:a16="http://schemas.microsoft.com/office/drawing/2014/main" id="{0C6A1F71-3E12-4F34-8985-A6A04826BB69}"/>
                </a:ext>
              </a:extLst>
            </p:cNvPr>
            <p:cNvSpPr/>
            <p:nvPr/>
          </p:nvSpPr>
          <p:spPr bwMode="auto">
            <a:xfrm>
              <a:off x="8184880" y="1960860"/>
              <a:ext cx="1894475" cy="1081904"/>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w="3175">
                    <a:noFill/>
                  </a:ln>
                  <a:solidFill>
                    <a:srgbClr val="3C3C41"/>
                  </a:solidFill>
                  <a:effectLst/>
                  <a:uLnTx/>
                  <a:uFillTx/>
                  <a:latin typeface="Segoe UI Semibold"/>
                  <a:ea typeface="+mn-ea"/>
                  <a:cs typeface="Segoe UI" pitchFamily="34" charset="0"/>
                </a:rPr>
                <a:t>Network</a:t>
              </a:r>
            </a:p>
          </p:txBody>
        </p:sp>
        <p:pic>
          <p:nvPicPr>
            <p:cNvPr id="103" name="Picture 102">
              <a:extLst>
                <a:ext uri="{FF2B5EF4-FFF2-40B4-BE49-F238E27FC236}">
                  <a16:creationId xmlns:a16="http://schemas.microsoft.com/office/drawing/2014/main" id="{97A46A17-BADA-4B6B-A2C0-94E51E9A58F9}"/>
                </a:ext>
              </a:extLst>
            </p:cNvPr>
            <p:cNvPicPr>
              <a:picLocks noChangeAspect="1"/>
            </p:cNvPicPr>
            <p:nvPr/>
          </p:nvPicPr>
          <p:blipFill>
            <a:blip r:embed="rId5"/>
            <a:stretch>
              <a:fillRect/>
            </a:stretch>
          </p:blipFill>
          <p:spPr>
            <a:xfrm>
              <a:off x="8974162" y="2137964"/>
              <a:ext cx="315912" cy="382039"/>
            </a:xfrm>
            <a:prstGeom prst="rect">
              <a:avLst/>
            </a:prstGeom>
          </p:spPr>
        </p:pic>
      </p:grpSp>
      <p:grpSp>
        <p:nvGrpSpPr>
          <p:cNvPr id="8" name="Group 7">
            <a:extLst>
              <a:ext uri="{FF2B5EF4-FFF2-40B4-BE49-F238E27FC236}">
                <a16:creationId xmlns:a16="http://schemas.microsoft.com/office/drawing/2014/main" id="{9D73033E-B20E-449B-9AF4-CA549ADCCC15}"/>
              </a:ext>
            </a:extLst>
          </p:cNvPr>
          <p:cNvGrpSpPr/>
          <p:nvPr/>
        </p:nvGrpSpPr>
        <p:grpSpPr>
          <a:xfrm>
            <a:off x="7796668" y="2092509"/>
            <a:ext cx="1379268" cy="1017971"/>
            <a:chOff x="9107485" y="3113142"/>
            <a:chExt cx="1407324" cy="1058668"/>
          </a:xfrm>
        </p:grpSpPr>
        <p:sp>
          <p:nvSpPr>
            <p:cNvPr id="44" name="Rectangle 43">
              <a:extLst>
                <a:ext uri="{FF2B5EF4-FFF2-40B4-BE49-F238E27FC236}">
                  <a16:creationId xmlns:a16="http://schemas.microsoft.com/office/drawing/2014/main" id="{F27A19A7-9EE9-4600-B8C1-59888D384D5B}"/>
                </a:ext>
              </a:extLst>
            </p:cNvPr>
            <p:cNvSpPr/>
            <p:nvPr/>
          </p:nvSpPr>
          <p:spPr bwMode="auto">
            <a:xfrm>
              <a:off x="9107485" y="3113142"/>
              <a:ext cx="1407324" cy="1058668"/>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Containers</a:t>
              </a:r>
            </a:p>
          </p:txBody>
        </p:sp>
        <p:grpSp>
          <p:nvGrpSpPr>
            <p:cNvPr id="120" name="Group 119">
              <a:extLst>
                <a:ext uri="{FF2B5EF4-FFF2-40B4-BE49-F238E27FC236}">
                  <a16:creationId xmlns:a16="http://schemas.microsoft.com/office/drawing/2014/main" id="{68B33BE4-FCF4-4CDE-9722-A3D62888092F}"/>
                </a:ext>
              </a:extLst>
            </p:cNvPr>
            <p:cNvGrpSpPr/>
            <p:nvPr/>
          </p:nvGrpSpPr>
          <p:grpSpPr>
            <a:xfrm>
              <a:off x="9332118" y="3292564"/>
              <a:ext cx="958058" cy="436860"/>
              <a:chOff x="6627012" y="2627325"/>
              <a:chExt cx="958058" cy="436860"/>
            </a:xfrm>
          </p:grpSpPr>
          <p:pic>
            <p:nvPicPr>
              <p:cNvPr id="118" name="Picture 2" descr="×ª××¦××ª ×ª××× × ×¢×××¨ âªAKS Azureâ¬â">
                <a:extLst>
                  <a:ext uri="{FF2B5EF4-FFF2-40B4-BE49-F238E27FC236}">
                    <a16:creationId xmlns:a16="http://schemas.microsoft.com/office/drawing/2014/main" id="{089F4721-8FE1-43B0-A87A-DD2621A319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7012" y="2669414"/>
                <a:ext cx="352682" cy="35268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ª××¦××ª ×ª××× × ×¢×××¨ âªazure container registryâ¬â">
                <a:extLst>
                  <a:ext uri="{FF2B5EF4-FFF2-40B4-BE49-F238E27FC236}">
                    <a16:creationId xmlns:a16="http://schemas.microsoft.com/office/drawing/2014/main" id="{1F076E7D-4C5F-48C8-B2DF-8D23FB85AFA2}"/>
                  </a:ext>
                </a:extLst>
              </p:cNvPr>
              <p:cNvPicPr>
                <a:picLocks noChangeAspect="1" noChangeArrowheads="1"/>
              </p:cNvPicPr>
              <p:nvPr/>
            </p:nvPicPr>
            <p:blipFill>
              <a:blip r:embed="rId7" cstate="print">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7148210" y="2627325"/>
                <a:ext cx="436860" cy="4368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4ED9B862-744D-47D3-9B90-33244B19A60B}"/>
              </a:ext>
            </a:extLst>
          </p:cNvPr>
          <p:cNvGrpSpPr/>
          <p:nvPr/>
        </p:nvGrpSpPr>
        <p:grpSpPr>
          <a:xfrm>
            <a:off x="5643459" y="5564431"/>
            <a:ext cx="5771340" cy="598752"/>
            <a:chOff x="6118225" y="5612638"/>
            <a:chExt cx="5888737" cy="610932"/>
          </a:xfrm>
        </p:grpSpPr>
        <p:grpSp>
          <p:nvGrpSpPr>
            <p:cNvPr id="54" name="Group 53">
              <a:extLst>
                <a:ext uri="{FF2B5EF4-FFF2-40B4-BE49-F238E27FC236}">
                  <a16:creationId xmlns:a16="http://schemas.microsoft.com/office/drawing/2014/main" id="{0DB5DF6D-631D-4457-BFCE-D8D176441E83}"/>
                </a:ext>
              </a:extLst>
            </p:cNvPr>
            <p:cNvGrpSpPr/>
            <p:nvPr/>
          </p:nvGrpSpPr>
          <p:grpSpPr>
            <a:xfrm>
              <a:off x="6118225" y="5612638"/>
              <a:ext cx="5888737" cy="389837"/>
              <a:chOff x="6118225" y="5853641"/>
              <a:chExt cx="5888737" cy="273484"/>
            </a:xfrm>
          </p:grpSpPr>
          <p:cxnSp>
            <p:nvCxnSpPr>
              <p:cNvPr id="48" name="Straight Connector 47">
                <a:extLst>
                  <a:ext uri="{FF2B5EF4-FFF2-40B4-BE49-F238E27FC236}">
                    <a16:creationId xmlns:a16="http://schemas.microsoft.com/office/drawing/2014/main" id="{3BF270A1-A28B-47E8-A3F5-21AC744C63D0}"/>
                  </a:ext>
                </a:extLst>
              </p:cNvPr>
              <p:cNvCxnSpPr/>
              <p:nvPr/>
            </p:nvCxnSpPr>
            <p:spPr>
              <a:xfrm>
                <a:off x="6118226" y="6127125"/>
                <a:ext cx="588873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950BA2-D69F-43BD-B8F5-3031B36D8009}"/>
                  </a:ext>
                </a:extLst>
              </p:cNvPr>
              <p:cNvCxnSpPr/>
              <p:nvPr/>
            </p:nvCxnSpPr>
            <p:spPr>
              <a:xfrm flipV="1">
                <a:off x="6118225" y="5853641"/>
                <a:ext cx="0" cy="27256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22160DF-5C18-41BC-9DA5-E57EA3D92A92}"/>
                  </a:ext>
                </a:extLst>
              </p:cNvPr>
              <p:cNvCxnSpPr/>
              <p:nvPr/>
            </p:nvCxnSpPr>
            <p:spPr>
              <a:xfrm flipV="1">
                <a:off x="12006962" y="5853641"/>
                <a:ext cx="0" cy="27256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17494D0-0707-4760-B3DA-D27A842842E6}"/>
                </a:ext>
              </a:extLst>
            </p:cNvPr>
            <p:cNvSpPr txBox="1"/>
            <p:nvPr/>
          </p:nvSpPr>
          <p:spPr>
            <a:xfrm>
              <a:off x="7585070" y="5784569"/>
              <a:ext cx="3044830" cy="439001"/>
            </a:xfrm>
            <a:prstGeom prst="rect">
              <a:avLst/>
            </a:prstGeom>
            <a:solidFill>
              <a:schemeClr val="bg1"/>
            </a:solidFill>
          </p:spPr>
          <p:txBody>
            <a:bodyPr wrap="square" lIns="89617" tIns="89617" rIns="89617" bIns="8961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Cloud workload protection</a:t>
              </a:r>
            </a:p>
          </p:txBody>
        </p:sp>
      </p:grpSp>
      <p:pic>
        <p:nvPicPr>
          <p:cNvPr id="62" name="Graphic 61">
            <a:extLst>
              <a:ext uri="{FF2B5EF4-FFF2-40B4-BE49-F238E27FC236}">
                <a16:creationId xmlns:a16="http://schemas.microsoft.com/office/drawing/2014/main" id="{80AC7066-C0A1-4E97-B1BA-CB8C63254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94175" y="2218193"/>
            <a:ext cx="342798" cy="316260"/>
          </a:xfrm>
          <a:prstGeom prst="rect">
            <a:avLst/>
          </a:prstGeom>
        </p:spPr>
      </p:pic>
      <p:grpSp>
        <p:nvGrpSpPr>
          <p:cNvPr id="63" name="Group 62">
            <a:extLst>
              <a:ext uri="{FF2B5EF4-FFF2-40B4-BE49-F238E27FC236}">
                <a16:creationId xmlns:a16="http://schemas.microsoft.com/office/drawing/2014/main" id="{DC3FE336-4A5E-49E5-A622-DE0EEE52ABB2}"/>
              </a:ext>
            </a:extLst>
          </p:cNvPr>
          <p:cNvGrpSpPr/>
          <p:nvPr/>
        </p:nvGrpSpPr>
        <p:grpSpPr>
          <a:xfrm>
            <a:off x="7230296" y="2218194"/>
            <a:ext cx="174222" cy="341240"/>
            <a:chOff x="7186708" y="3056178"/>
            <a:chExt cx="349233" cy="698464"/>
          </a:xfrm>
        </p:grpSpPr>
        <p:sp>
          <p:nvSpPr>
            <p:cNvPr id="64" name="Rectangle 5">
              <a:extLst>
                <a:ext uri="{FF2B5EF4-FFF2-40B4-BE49-F238E27FC236}">
                  <a16:creationId xmlns:a16="http://schemas.microsoft.com/office/drawing/2014/main" id="{87676E63-8BD8-4372-865B-3BDB8F79B3CC}"/>
                </a:ext>
              </a:extLst>
            </p:cNvPr>
            <p:cNvSpPr>
              <a:spLocks noChangeArrowheads="1"/>
            </p:cNvSpPr>
            <p:nvPr/>
          </p:nvSpPr>
          <p:spPr bwMode="auto">
            <a:xfrm>
              <a:off x="7186708" y="3056178"/>
              <a:ext cx="349233" cy="6984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sp>
          <p:nvSpPr>
            <p:cNvPr id="65" name="Rectangle 6">
              <a:extLst>
                <a:ext uri="{FF2B5EF4-FFF2-40B4-BE49-F238E27FC236}">
                  <a16:creationId xmlns:a16="http://schemas.microsoft.com/office/drawing/2014/main" id="{F7D72226-D922-47D2-8DB4-2D31CFEC75CD}"/>
                </a:ext>
              </a:extLst>
            </p:cNvPr>
            <p:cNvSpPr>
              <a:spLocks noChangeArrowheads="1"/>
            </p:cNvSpPr>
            <p:nvPr/>
          </p:nvSpPr>
          <p:spPr bwMode="auto">
            <a:xfrm>
              <a:off x="7229662" y="3558550"/>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sp>
          <p:nvSpPr>
            <p:cNvPr id="68" name="Rectangle 7">
              <a:extLst>
                <a:ext uri="{FF2B5EF4-FFF2-40B4-BE49-F238E27FC236}">
                  <a16:creationId xmlns:a16="http://schemas.microsoft.com/office/drawing/2014/main" id="{D5954EED-5273-437A-B61F-F571A2BEF97E}"/>
                </a:ext>
              </a:extLst>
            </p:cNvPr>
            <p:cNvSpPr>
              <a:spLocks noChangeArrowheads="1"/>
            </p:cNvSpPr>
            <p:nvPr/>
          </p:nvSpPr>
          <p:spPr bwMode="auto">
            <a:xfrm>
              <a:off x="7229662" y="3121543"/>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sp>
          <p:nvSpPr>
            <p:cNvPr id="69" name="Rectangle 8">
              <a:extLst>
                <a:ext uri="{FF2B5EF4-FFF2-40B4-BE49-F238E27FC236}">
                  <a16:creationId xmlns:a16="http://schemas.microsoft.com/office/drawing/2014/main" id="{C357401A-D8C3-45A0-BDCD-A03D904ACE3F}"/>
                </a:ext>
              </a:extLst>
            </p:cNvPr>
            <p:cNvSpPr>
              <a:spLocks noChangeArrowheads="1"/>
            </p:cNvSpPr>
            <p:nvPr/>
          </p:nvSpPr>
          <p:spPr bwMode="auto">
            <a:xfrm>
              <a:off x="7229662" y="3646324"/>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70" name="Graphic 69">
            <a:extLst>
              <a:ext uri="{FF2B5EF4-FFF2-40B4-BE49-F238E27FC236}">
                <a16:creationId xmlns:a16="http://schemas.microsoft.com/office/drawing/2014/main" id="{D0549ECE-3320-4A38-90D8-B13DB103DB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1138" y="2282387"/>
            <a:ext cx="398192" cy="398192"/>
          </a:xfrm>
          <a:prstGeom prst="rect">
            <a:avLst/>
          </a:prstGeom>
        </p:spPr>
      </p:pic>
      <p:pic>
        <p:nvPicPr>
          <p:cNvPr id="72" name="Graphic 71">
            <a:extLst>
              <a:ext uri="{FF2B5EF4-FFF2-40B4-BE49-F238E27FC236}">
                <a16:creationId xmlns:a16="http://schemas.microsoft.com/office/drawing/2014/main" id="{586A4EF6-84FD-463A-B85F-82C1BCFA32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8774" y="4533817"/>
            <a:ext cx="484005" cy="484005"/>
          </a:xfrm>
          <a:prstGeom prst="rect">
            <a:avLst/>
          </a:prstGeom>
        </p:spPr>
      </p:pic>
      <p:sp>
        <p:nvSpPr>
          <p:cNvPr id="80" name="Text Placeholder 17">
            <a:extLst>
              <a:ext uri="{FF2B5EF4-FFF2-40B4-BE49-F238E27FC236}">
                <a16:creationId xmlns:a16="http://schemas.microsoft.com/office/drawing/2014/main" id="{21BCE1E5-7478-4309-A92D-D83809C53786}"/>
              </a:ext>
            </a:extLst>
          </p:cNvPr>
          <p:cNvSpPr>
            <a:spLocks noGrp="1"/>
          </p:cNvSpPr>
          <p:nvPr>
            <p:ph type="body" sz="quarter" idx="10"/>
          </p:nvPr>
        </p:nvSpPr>
        <p:spPr>
          <a:xfrm>
            <a:off x="443546" y="1937334"/>
            <a:ext cx="4377806" cy="3077609"/>
          </a:xfrm>
        </p:spPr>
        <p:txBody>
          <a:bodyPr/>
          <a:lstStyle/>
          <a:p>
            <a:pPr defTabSz="914192">
              <a:lnSpc>
                <a:spcPct val="100000"/>
              </a:lnSpc>
              <a:spcBef>
                <a:spcPts val="2353"/>
              </a:spcBef>
              <a:defRPr/>
            </a:pPr>
            <a:r>
              <a:rPr lang="en-US" sz="1765" dirty="0">
                <a:solidFill>
                  <a:schemeClr val="tx1"/>
                </a:solidFill>
                <a:latin typeface="+mn-lt"/>
              </a:rPr>
              <a:t>Detect &amp; block advanced malware and threats for Linux and Windows Servers on any cloud</a:t>
            </a:r>
          </a:p>
          <a:p>
            <a:pPr defTabSz="914192">
              <a:lnSpc>
                <a:spcPct val="100000"/>
              </a:lnSpc>
              <a:spcBef>
                <a:spcPts val="2353"/>
              </a:spcBef>
              <a:defRPr/>
            </a:pPr>
            <a:r>
              <a:rPr lang="en-US" sz="1765" dirty="0">
                <a:solidFill>
                  <a:schemeClr val="tx1"/>
                </a:solidFill>
                <a:latin typeface="+mn-lt"/>
              </a:rPr>
              <a:t>Protect cloud-native services from threats</a:t>
            </a:r>
          </a:p>
          <a:p>
            <a:pPr defTabSz="914192">
              <a:lnSpc>
                <a:spcPct val="100000"/>
              </a:lnSpc>
              <a:spcBef>
                <a:spcPts val="2353"/>
              </a:spcBef>
              <a:defRPr/>
            </a:pPr>
            <a:r>
              <a:rPr lang="en-US" sz="1765" dirty="0">
                <a:solidFill>
                  <a:schemeClr val="tx1"/>
                </a:solidFill>
                <a:latin typeface="+mn-lt"/>
              </a:rPr>
              <a:t>Protect data services against </a:t>
            </a:r>
            <a:br>
              <a:rPr lang="en-US" sz="1765" dirty="0">
                <a:solidFill>
                  <a:schemeClr val="tx1"/>
                </a:solidFill>
                <a:latin typeface="+mn-lt"/>
              </a:rPr>
            </a:br>
            <a:r>
              <a:rPr lang="en-US" sz="1765" dirty="0">
                <a:solidFill>
                  <a:schemeClr val="tx1"/>
                </a:solidFill>
                <a:latin typeface="+mn-lt"/>
              </a:rPr>
              <a:t>malicious attacks</a:t>
            </a:r>
          </a:p>
          <a:p>
            <a:pPr defTabSz="914192">
              <a:lnSpc>
                <a:spcPct val="100000"/>
              </a:lnSpc>
              <a:spcBef>
                <a:spcPts val="2353"/>
              </a:spcBef>
              <a:defRPr/>
            </a:pPr>
            <a:r>
              <a:rPr lang="en-US" sz="1765" dirty="0">
                <a:solidFill>
                  <a:schemeClr val="tx1"/>
                </a:solidFill>
                <a:latin typeface="+mn-lt"/>
              </a:rPr>
              <a:t>Protect your Azure IoT solutions with near </a:t>
            </a:r>
            <a:br>
              <a:rPr lang="en-US" sz="1765" dirty="0">
                <a:solidFill>
                  <a:schemeClr val="tx1"/>
                </a:solidFill>
                <a:latin typeface="+mn-lt"/>
              </a:rPr>
            </a:br>
            <a:r>
              <a:rPr lang="en-US" sz="1765" dirty="0">
                <a:solidFill>
                  <a:schemeClr val="tx1"/>
                </a:solidFill>
                <a:latin typeface="+mn-lt"/>
              </a:rPr>
              <a:t>real time monitoring</a:t>
            </a:r>
          </a:p>
        </p:txBody>
      </p:sp>
      <p:grpSp>
        <p:nvGrpSpPr>
          <p:cNvPr id="47" name="Group 46">
            <a:extLst>
              <a:ext uri="{FF2B5EF4-FFF2-40B4-BE49-F238E27FC236}">
                <a16:creationId xmlns:a16="http://schemas.microsoft.com/office/drawing/2014/main" id="{0BABA074-57E1-4803-9164-ED155FE7DDA5}"/>
              </a:ext>
            </a:extLst>
          </p:cNvPr>
          <p:cNvGrpSpPr/>
          <p:nvPr/>
        </p:nvGrpSpPr>
        <p:grpSpPr>
          <a:xfrm>
            <a:off x="11313830" y="434193"/>
            <a:ext cx="474297" cy="466156"/>
            <a:chOff x="12203856" y="3568227"/>
            <a:chExt cx="584605" cy="508377"/>
          </a:xfrm>
        </p:grpSpPr>
        <p:sp>
          <p:nvSpPr>
            <p:cNvPr id="49" name="Shield_EA18" title="Icon of a shield">
              <a:extLst>
                <a:ext uri="{FF2B5EF4-FFF2-40B4-BE49-F238E27FC236}">
                  <a16:creationId xmlns:a16="http://schemas.microsoft.com/office/drawing/2014/main" id="{329982A0-9734-4EF0-8D1C-676DB7E5ADBF}"/>
                </a:ext>
              </a:extLst>
            </p:cNvPr>
            <p:cNvSpPr>
              <a:spLocks noChangeAspect="1"/>
            </p:cNvSpPr>
            <p:nvPr/>
          </p:nvSpPr>
          <p:spPr bwMode="auto">
            <a:xfrm>
              <a:off x="12203856" y="3568227"/>
              <a:ext cx="465860" cy="50837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2" name="Picture 51">
              <a:extLst>
                <a:ext uri="{FF2B5EF4-FFF2-40B4-BE49-F238E27FC236}">
                  <a16:creationId xmlns:a16="http://schemas.microsoft.com/office/drawing/2014/main" id="{BFD9FCC8-244D-48B3-85E1-242043080043}"/>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84056"/>
              <a:ext cx="292547" cy="292548"/>
            </a:xfrm>
            <a:prstGeom prst="rect">
              <a:avLst/>
            </a:prstGeom>
          </p:spPr>
        </p:pic>
      </p:grpSp>
      <p:grpSp>
        <p:nvGrpSpPr>
          <p:cNvPr id="55" name="Group 54">
            <a:extLst>
              <a:ext uri="{FF2B5EF4-FFF2-40B4-BE49-F238E27FC236}">
                <a16:creationId xmlns:a16="http://schemas.microsoft.com/office/drawing/2014/main" id="{6A953F2C-5692-496F-9284-134FB6B2BC30}"/>
              </a:ext>
            </a:extLst>
          </p:cNvPr>
          <p:cNvGrpSpPr/>
          <p:nvPr/>
        </p:nvGrpSpPr>
        <p:grpSpPr>
          <a:xfrm>
            <a:off x="0" y="6494753"/>
            <a:ext cx="12192000" cy="472960"/>
            <a:chOff x="0" y="6494753"/>
            <a:chExt cx="12192000" cy="472960"/>
          </a:xfrm>
        </p:grpSpPr>
        <p:sp>
          <p:nvSpPr>
            <p:cNvPr id="56" name="Rectangle 55">
              <a:extLst>
                <a:ext uri="{FF2B5EF4-FFF2-40B4-BE49-F238E27FC236}">
                  <a16:creationId xmlns:a16="http://schemas.microsoft.com/office/drawing/2014/main" id="{4B017A2C-FBA9-4E08-9576-C6C859CEEA7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EAF1C3AB-F600-4CC3-959A-1C1DF777881C}"/>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54529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897912-54FD-454D-BB87-A4AC4957879E}"/>
              </a:ext>
            </a:extLst>
          </p:cNvPr>
          <p:cNvSpPr>
            <a:spLocks noGrp="1"/>
          </p:cNvSpPr>
          <p:nvPr>
            <p:ph type="ctrTitle"/>
          </p:nvPr>
        </p:nvSpPr>
        <p:spPr/>
        <p:txBody>
          <a:bodyPr/>
          <a:lstStyle/>
          <a:p>
            <a:endParaRPr lang="en-GB"/>
          </a:p>
        </p:txBody>
      </p:sp>
      <p:sp>
        <p:nvSpPr>
          <p:cNvPr id="6" name="Subtitle 5">
            <a:extLst>
              <a:ext uri="{FF2B5EF4-FFF2-40B4-BE49-F238E27FC236}">
                <a16:creationId xmlns:a16="http://schemas.microsoft.com/office/drawing/2014/main" id="{B6F13939-EB5D-4283-95D1-46AACA64322B}"/>
              </a:ext>
            </a:extLst>
          </p:cNvPr>
          <p:cNvSpPr>
            <a:spLocks noGrp="1"/>
          </p:cNvSpPr>
          <p:nvPr>
            <p:ph type="subTitle" idx="1"/>
          </p:nvPr>
        </p:nvSpPr>
        <p:spPr/>
        <p:txBody>
          <a:bodyPr/>
          <a:lstStyle/>
          <a:p>
            <a:endParaRPr lang="en-GB"/>
          </a:p>
        </p:txBody>
      </p:sp>
      <p:pic>
        <p:nvPicPr>
          <p:cNvPr id="7" name="ascdemo">
            <a:hlinkClick r:id="" action="ppaction://media"/>
            <a:extLst>
              <a:ext uri="{FF2B5EF4-FFF2-40B4-BE49-F238E27FC236}">
                <a16:creationId xmlns:a16="http://schemas.microsoft.com/office/drawing/2014/main" id="{A036EB03-959A-4ECA-9ACF-A521449D61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0184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455995" y="620827"/>
            <a:ext cx="11306469" cy="433580"/>
          </a:xfrm>
        </p:spPr>
        <p:txBody>
          <a:bodyPr/>
          <a:lstStyle/>
          <a:p>
            <a:r>
              <a:rPr lang="en-US" sz="3600" dirty="0">
                <a:solidFill>
                  <a:schemeClr val="tx2"/>
                </a:solidFill>
                <a:latin typeface="Calibri Light (Headings)"/>
              </a:rPr>
              <a:t>Solutions</a:t>
            </a:r>
          </a:p>
        </p:txBody>
      </p:sp>
      <p:sp>
        <p:nvSpPr>
          <p:cNvPr id="99" name="Text Placeholder 17">
            <a:extLst>
              <a:ext uri="{FF2B5EF4-FFF2-40B4-BE49-F238E27FC236}">
                <a16:creationId xmlns:a16="http://schemas.microsoft.com/office/drawing/2014/main" id="{035253D4-270D-47F3-AC17-B11F21C88BA3}"/>
              </a:ext>
            </a:extLst>
          </p:cNvPr>
          <p:cNvSpPr>
            <a:spLocks noGrp="1"/>
          </p:cNvSpPr>
          <p:nvPr>
            <p:ph type="body" sz="quarter" idx="10"/>
          </p:nvPr>
        </p:nvSpPr>
        <p:spPr>
          <a:xfrm>
            <a:off x="443546" y="1937334"/>
            <a:ext cx="9113880" cy="3539430"/>
          </a:xfrm>
        </p:spPr>
        <p:txBody>
          <a:bodyPr/>
          <a:lstStyle/>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Azure Traffic Manager</a:t>
            </a:r>
          </a:p>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Windows Admin Center</a:t>
            </a:r>
          </a:p>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Azure Arc</a:t>
            </a:r>
          </a:p>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Azure Update Management</a:t>
            </a:r>
          </a:p>
          <a:p>
            <a:pPr marL="285750" indent="-285750" defTabSz="914192">
              <a:lnSpc>
                <a:spcPct val="100000"/>
              </a:lnSpc>
              <a:spcBef>
                <a:spcPts val="2353"/>
              </a:spcBef>
              <a:buFont typeface="Arial" panose="020B0604020202020204" pitchFamily="34" charset="0"/>
              <a:buChar char="•"/>
              <a:defRPr/>
            </a:pPr>
            <a:r>
              <a:rPr lang="en-US" sz="3000" dirty="0">
                <a:solidFill>
                  <a:schemeClr val="tx1"/>
                </a:solidFill>
                <a:latin typeface="+mn-lt"/>
              </a:rPr>
              <a:t>Azure Security Centre</a:t>
            </a:r>
          </a:p>
        </p:txBody>
      </p:sp>
      <p:grpSp>
        <p:nvGrpSpPr>
          <p:cNvPr id="69" name="Group 68">
            <a:extLst>
              <a:ext uri="{FF2B5EF4-FFF2-40B4-BE49-F238E27FC236}">
                <a16:creationId xmlns:a16="http://schemas.microsoft.com/office/drawing/2014/main" id="{7422B26C-5E3B-40C0-B0AF-15C188425B1D}"/>
              </a:ext>
            </a:extLst>
          </p:cNvPr>
          <p:cNvGrpSpPr/>
          <p:nvPr/>
        </p:nvGrpSpPr>
        <p:grpSpPr>
          <a:xfrm>
            <a:off x="0" y="6494753"/>
            <a:ext cx="12192000" cy="472960"/>
            <a:chOff x="0" y="6494753"/>
            <a:chExt cx="12192000" cy="472960"/>
          </a:xfrm>
        </p:grpSpPr>
        <p:sp>
          <p:nvSpPr>
            <p:cNvPr id="70" name="Rectangle 69">
              <a:extLst>
                <a:ext uri="{FF2B5EF4-FFF2-40B4-BE49-F238E27FC236}">
                  <a16:creationId xmlns:a16="http://schemas.microsoft.com/office/drawing/2014/main" id="{8B46D2CF-05C1-4C6D-A8A2-4A9E2241AF6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1EA1D938-21BA-49F9-A6A0-8807D9475CE1}"/>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F89A9582-7BC1-4749-8391-5ABC928C8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7501" y="2714245"/>
            <a:ext cx="1450445" cy="1450445"/>
          </a:xfrm>
          <a:prstGeom prst="rect">
            <a:avLst/>
          </a:prstGeom>
        </p:spPr>
      </p:pic>
      <p:pic>
        <p:nvPicPr>
          <p:cNvPr id="5" name="Picture 4">
            <a:extLst>
              <a:ext uri="{FF2B5EF4-FFF2-40B4-BE49-F238E27FC236}">
                <a16:creationId xmlns:a16="http://schemas.microsoft.com/office/drawing/2014/main" id="{17E8BD8A-896C-4576-9DD1-1261F339BD92}"/>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461951" y="1489815"/>
            <a:ext cx="1839596" cy="1862419"/>
          </a:xfrm>
          <a:prstGeom prst="rect">
            <a:avLst/>
          </a:prstGeom>
        </p:spPr>
      </p:pic>
      <p:pic>
        <p:nvPicPr>
          <p:cNvPr id="6" name="Picture 5" descr="Icon&#10;&#10;Description automatically generated">
            <a:extLst>
              <a:ext uri="{FF2B5EF4-FFF2-40B4-BE49-F238E27FC236}">
                <a16:creationId xmlns:a16="http://schemas.microsoft.com/office/drawing/2014/main" id="{2C6EFB73-BFE6-44EA-9B25-A45B59514B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4836" y="725960"/>
            <a:ext cx="1729753" cy="1729753"/>
          </a:xfrm>
          <a:prstGeom prst="rect">
            <a:avLst/>
          </a:prstGeom>
        </p:spPr>
      </p:pic>
      <p:pic>
        <p:nvPicPr>
          <p:cNvPr id="9" name="Graphic 8">
            <a:extLst>
              <a:ext uri="{FF2B5EF4-FFF2-40B4-BE49-F238E27FC236}">
                <a16:creationId xmlns:a16="http://schemas.microsoft.com/office/drawing/2014/main" id="{A8574935-184D-40FA-9761-8DFCED61F8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300" y="4673685"/>
            <a:ext cx="1397289" cy="1397289"/>
          </a:xfrm>
          <a:prstGeom prst="rect">
            <a:avLst/>
          </a:prstGeom>
        </p:spPr>
      </p:pic>
      <p:pic>
        <p:nvPicPr>
          <p:cNvPr id="12" name="Graphic 11">
            <a:extLst>
              <a:ext uri="{FF2B5EF4-FFF2-40B4-BE49-F238E27FC236}">
                <a16:creationId xmlns:a16="http://schemas.microsoft.com/office/drawing/2014/main" id="{3140FE57-FDC6-4097-B06C-7A9DC78873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31517" y="4235161"/>
            <a:ext cx="1353056" cy="1353056"/>
          </a:xfrm>
          <a:prstGeom prst="rect">
            <a:avLst/>
          </a:prstGeom>
        </p:spPr>
      </p:pic>
    </p:spTree>
    <p:extLst>
      <p:ext uri="{BB962C8B-B14F-4D97-AF65-F5344CB8AC3E}">
        <p14:creationId xmlns:p14="http://schemas.microsoft.com/office/powerpoint/2010/main" val="55554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Effect transition="in" filter="fade">
                                      <p:cBhvr>
                                        <p:cTn id="7" dur="500"/>
                                        <p:tgtEl>
                                          <p:spTgt spid="9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xEl>
                                              <p:pRg st="1" end="1"/>
                                            </p:txEl>
                                          </p:spTgt>
                                        </p:tgtEl>
                                        <p:attrNameLst>
                                          <p:attrName>style.visibility</p:attrName>
                                        </p:attrNameLst>
                                      </p:cBhvr>
                                      <p:to>
                                        <p:strVal val="visible"/>
                                      </p:to>
                                    </p:set>
                                    <p:animEffect transition="in" filter="fade">
                                      <p:cBhvr>
                                        <p:cTn id="15" dur="500"/>
                                        <p:tgtEl>
                                          <p:spTgt spid="9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9">
                                            <p:txEl>
                                              <p:pRg st="2" end="2"/>
                                            </p:txEl>
                                          </p:spTgt>
                                        </p:tgtEl>
                                        <p:attrNameLst>
                                          <p:attrName>style.visibility</p:attrName>
                                        </p:attrNameLst>
                                      </p:cBhvr>
                                      <p:to>
                                        <p:strVal val="visible"/>
                                      </p:to>
                                    </p:set>
                                    <p:animEffect transition="in" filter="fade">
                                      <p:cBhvr>
                                        <p:cTn id="23" dur="500"/>
                                        <p:tgtEl>
                                          <p:spTgt spid="99">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9">
                                            <p:txEl>
                                              <p:pRg st="3" end="3"/>
                                            </p:txEl>
                                          </p:spTgt>
                                        </p:tgtEl>
                                        <p:attrNameLst>
                                          <p:attrName>style.visibility</p:attrName>
                                        </p:attrNameLst>
                                      </p:cBhvr>
                                      <p:to>
                                        <p:strVal val="visible"/>
                                      </p:to>
                                    </p:set>
                                    <p:animEffect transition="in" filter="fade">
                                      <p:cBhvr>
                                        <p:cTn id="31" dur="500"/>
                                        <p:tgtEl>
                                          <p:spTgt spid="99">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xEl>
                                              <p:pRg st="4" end="4"/>
                                            </p:txEl>
                                          </p:spTgt>
                                        </p:tgtEl>
                                        <p:attrNameLst>
                                          <p:attrName>style.visibility</p:attrName>
                                        </p:attrNameLst>
                                      </p:cBhvr>
                                      <p:to>
                                        <p:strVal val="visible"/>
                                      </p:to>
                                    </p:set>
                                    <p:animEffect transition="in" filter="fade">
                                      <p:cBhvr>
                                        <p:cTn id="39" dur="500"/>
                                        <p:tgtEl>
                                          <p:spTgt spid="99">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1123356" y="1188637"/>
            <a:ext cx="9984615" cy="1597228"/>
          </a:xfrm>
        </p:spPr>
        <p:txBody>
          <a:bodyPr vert="horz" lIns="91440" tIns="45720" rIns="91440" bIns="45720" rtlCol="0" anchor="ctr">
            <a:normAutofit/>
          </a:bodyPr>
          <a:lstStyle/>
          <a:p>
            <a:r>
              <a:rPr lang="en-US" sz="3300" dirty="0"/>
              <a:t>Thank you!</a:t>
            </a:r>
            <a:br>
              <a:rPr lang="en-US" sz="3300" dirty="0"/>
            </a:br>
            <a:br>
              <a:rPr lang="en-US" sz="3300" dirty="0"/>
            </a:br>
            <a:r>
              <a:rPr lang="en-US" sz="3300" dirty="0"/>
              <a:t>Resources: </a:t>
            </a:r>
            <a:r>
              <a:rPr lang="en-US" sz="3300" b="1" u="sng" dirty="0"/>
              <a:t>https://aka.ms/cloudsummit-azure</a:t>
            </a: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5255260" y="2998278"/>
            <a:ext cx="4428236" cy="2728198"/>
          </a:xfrm>
        </p:spPr>
        <p:txBody>
          <a:bodyPr vert="horz" lIns="91440" tIns="45720" rIns="91440" bIns="45720" rtlCol="0" anchor="t">
            <a:normAutofit/>
          </a:bodyPr>
          <a:lstStyle/>
          <a:p>
            <a:pPr>
              <a:buFont typeface="Arial" panose="020B0604020202020204" pitchFamily="34" charset="0"/>
              <a:buChar char="•"/>
            </a:pPr>
            <a:endParaRPr lang="en-US" sz="2000"/>
          </a:p>
          <a:p>
            <a:pPr marL="0" indent="0">
              <a:buNone/>
            </a:pPr>
            <a:r>
              <a:rPr lang="en-US" sz="2000"/>
              <a:t>Sarah Lean</a:t>
            </a:r>
          </a:p>
          <a:p>
            <a:pPr marL="0" indent="0">
              <a:buNone/>
            </a:pPr>
            <a:r>
              <a:rPr lang="en-US" sz="2000" i="1"/>
              <a:t>Senior Cloud Advocate</a:t>
            </a:r>
          </a:p>
          <a:p>
            <a:pPr marL="0" indent="0">
              <a:buNone/>
            </a:pPr>
            <a:r>
              <a:rPr lang="en-US" sz="2000" i="1"/>
              <a:t>@Techielass </a:t>
            </a:r>
          </a:p>
          <a:p>
            <a:pPr marL="0" indent="0">
              <a:buNone/>
            </a:pPr>
            <a:r>
              <a:rPr lang="en-US" sz="2000" i="1"/>
              <a:t>www.techielass.com</a:t>
            </a:r>
            <a:br>
              <a:rPr lang="en-US" sz="2000" i="1"/>
            </a:br>
            <a:endParaRPr lang="en-US" sz="2000" i="1"/>
          </a:p>
          <a:p>
            <a:pPr>
              <a:buFont typeface="Arial" panose="020B0604020202020204" pitchFamily="34" charset="0"/>
              <a:buChar char="•"/>
            </a:pPr>
            <a:endParaRPr lang="en-US" sz="2000"/>
          </a:p>
          <a:p>
            <a:pPr>
              <a:buFont typeface="Arial" panose="020B0604020202020204" pitchFamily="34" charset="0"/>
              <a:buChar char="•"/>
            </a:pPr>
            <a:endParaRPr lang="en-US" sz="2000" i="1"/>
          </a:p>
          <a:p>
            <a:pPr>
              <a:buFont typeface="Arial" panose="020B0604020202020204" pitchFamily="34" charset="0"/>
              <a:buChar char="•"/>
            </a:pPr>
            <a:endParaRPr lang="en-US" sz="2000" i="1"/>
          </a:p>
          <a:p>
            <a:pPr>
              <a:buFont typeface="Arial" panose="020B0604020202020204" pitchFamily="34" charset="0"/>
              <a:buChar char="•"/>
            </a:pPr>
            <a:endParaRPr lang="en-US" sz="2000"/>
          </a:p>
        </p:txBody>
      </p:sp>
      <p:grpSp>
        <p:nvGrpSpPr>
          <p:cNvPr id="8" name="Group 7">
            <a:extLst>
              <a:ext uri="{FF2B5EF4-FFF2-40B4-BE49-F238E27FC236}">
                <a16:creationId xmlns:a16="http://schemas.microsoft.com/office/drawing/2014/main" id="{9F544F1F-12F6-44CA-BFA8-C686757A81AB}"/>
              </a:ext>
            </a:extLst>
          </p:cNvPr>
          <p:cNvGrpSpPr/>
          <p:nvPr/>
        </p:nvGrpSpPr>
        <p:grpSpPr>
          <a:xfrm>
            <a:off x="0" y="6494753"/>
            <a:ext cx="12192000" cy="472960"/>
            <a:chOff x="0" y="6494753"/>
            <a:chExt cx="12192000" cy="472960"/>
          </a:xfrm>
        </p:grpSpPr>
        <p:sp>
          <p:nvSpPr>
            <p:cNvPr id="9" name="Rectangle 8">
              <a:extLst>
                <a:ext uri="{FF2B5EF4-FFF2-40B4-BE49-F238E27FC236}">
                  <a16:creationId xmlns:a16="http://schemas.microsoft.com/office/drawing/2014/main" id="{AD1E0CED-547B-4664-8504-9513B592F1AC}"/>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FCA0BDF-B6B6-425E-BCF4-6B2DD360CE9D}"/>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a:solidFill>
                  <a:schemeClr val="bg1"/>
                </a:solidFill>
              </a:endParaRPr>
            </a:p>
          </p:txBody>
        </p:sp>
      </p:grpSp>
      <p:pic>
        <p:nvPicPr>
          <p:cNvPr id="16" name="Picture 15" descr="A picture containing clock&#10;&#10;Description automatically generated">
            <a:extLst>
              <a:ext uri="{FF2B5EF4-FFF2-40B4-BE49-F238E27FC236}">
                <a16:creationId xmlns:a16="http://schemas.microsoft.com/office/drawing/2014/main" id="{73BEA71B-1DAC-4A53-931A-2AC2C3556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58" y="2649478"/>
            <a:ext cx="3506773" cy="3506773"/>
          </a:xfrm>
          <a:prstGeom prst="rect">
            <a:avLst/>
          </a:prstGeom>
        </p:spPr>
      </p:pic>
    </p:spTree>
    <p:extLst>
      <p:ext uri="{BB962C8B-B14F-4D97-AF65-F5344CB8AC3E}">
        <p14:creationId xmlns:p14="http://schemas.microsoft.com/office/powerpoint/2010/main" val="10091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19477" y="2329467"/>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249134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67102" y="204650"/>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pic>
        <p:nvPicPr>
          <p:cNvPr id="8" name="Picture 7" descr="A Tailwind Traders sign in front of a building that represents the Tailwind Traders website">
            <a:extLst>
              <a:ext uri="{FF2B5EF4-FFF2-40B4-BE49-F238E27FC236}">
                <a16:creationId xmlns:a16="http://schemas.microsoft.com/office/drawing/2014/main" id="{E352D019-5935-4D64-AB5B-3596166DDE51}"/>
              </a:ext>
            </a:extLst>
          </p:cNvPr>
          <p:cNvPicPr>
            <a:picLocks noChangeAspect="1"/>
          </p:cNvPicPr>
          <p:nvPr/>
        </p:nvPicPr>
        <p:blipFill>
          <a:blip r:embed="rId4"/>
          <a:stretch>
            <a:fillRect/>
          </a:stretch>
        </p:blipFill>
        <p:spPr>
          <a:xfrm>
            <a:off x="2397457" y="2427889"/>
            <a:ext cx="7585211" cy="3679442"/>
          </a:xfrm>
          <a:prstGeom prst="rect">
            <a:avLst/>
          </a:prstGeom>
        </p:spPr>
      </p:pic>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1438602" y="1824038"/>
            <a:ext cx="8792792" cy="2646878"/>
          </a:xfrm>
          <a:prstGeom prst="rect">
            <a:avLst/>
          </a:prstGeom>
          <a:noFill/>
        </p:spPr>
        <p:txBody>
          <a:bodyPr wrap="none" rtlCol="0">
            <a:spAutoFit/>
          </a:bodyPr>
          <a:lstStyle/>
          <a:p>
            <a:r>
              <a:rPr lang="en-GB" sz="16600" b="1" dirty="0">
                <a:ln w="22225">
                  <a:solidFill>
                    <a:schemeClr val="accent2"/>
                  </a:solidFill>
                  <a:prstDash val="solid"/>
                </a:ln>
                <a:solidFill>
                  <a:schemeClr val="accent2">
                    <a:lumMod val="40000"/>
                    <a:lumOff val="60000"/>
                  </a:schemeClr>
                </a:solidFill>
                <a:latin typeface="Bangers" panose="00000500000000000000" pitchFamily="2" charset="0"/>
              </a:rPr>
              <a:t>THE WEBSITE</a:t>
            </a:r>
          </a:p>
        </p:txBody>
      </p:sp>
    </p:spTree>
    <p:extLst>
      <p:ext uri="{BB962C8B-B14F-4D97-AF65-F5344CB8AC3E}">
        <p14:creationId xmlns:p14="http://schemas.microsoft.com/office/powerpoint/2010/main" val="43589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61CAA3-1416-CB46-872B-A77FD3FCF820}"/>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dirty="0"/>
              <a:t>Traffic Manager</a:t>
            </a:r>
          </a:p>
        </p:txBody>
      </p:sp>
      <p:pic>
        <p:nvPicPr>
          <p:cNvPr id="8" name="Graphic 7">
            <a:extLst>
              <a:ext uri="{FF2B5EF4-FFF2-40B4-BE49-F238E27FC236}">
                <a16:creationId xmlns:a16="http://schemas.microsoft.com/office/drawing/2014/main" id="{70F4F5E8-4D85-9346-AD92-22772FE086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sp>
        <p:nvSpPr>
          <p:cNvPr id="9" name="TextBox 8">
            <a:extLst>
              <a:ext uri="{FF2B5EF4-FFF2-40B4-BE49-F238E27FC236}">
                <a16:creationId xmlns:a16="http://schemas.microsoft.com/office/drawing/2014/main" id="{045A15A4-1DC5-7242-8A77-2763F9667660}"/>
              </a:ext>
            </a:extLst>
          </p:cNvPr>
          <p:cNvSpPr txBox="1"/>
          <p:nvPr/>
        </p:nvSpPr>
        <p:spPr>
          <a:xfrm>
            <a:off x="468994" y="3500884"/>
            <a:ext cx="2577061" cy="1354217"/>
          </a:xfrm>
          <a:prstGeom prst="rect">
            <a:avLst/>
          </a:prstGeom>
          <a:noFill/>
        </p:spPr>
        <p:txBody>
          <a:bodyPr wrap="square" lIns="91440" tIns="45720" rIns="91440" bIns="45720" rtlCol="0" anchor="t">
            <a:spAutoFit/>
          </a:bodyPr>
          <a:lstStyle/>
          <a:p>
            <a:pPr>
              <a:spcAft>
                <a:spcPts val="1200"/>
              </a:spcAft>
            </a:pPr>
            <a:r>
              <a:rPr lang="en-US" sz="2400" b="1" dirty="0">
                <a:solidFill>
                  <a:schemeClr val="accent1"/>
                </a:solidFill>
                <a:latin typeface="Segoe UI Semibold" panose="020B0702040204020203" pitchFamily="34" charset="0"/>
                <a:cs typeface="Segoe UI Semibold" panose="020B0702040204020203" pitchFamily="34" charset="0"/>
              </a:rPr>
              <a:t>DNS-based load balancer</a:t>
            </a:r>
          </a:p>
          <a:p>
            <a:pPr>
              <a:spcAft>
                <a:spcPts val="1200"/>
              </a:spcAft>
            </a:pPr>
            <a:endParaRPr lang="en-US" sz="2400" b="1" dirty="0">
              <a:solidFill>
                <a:schemeClr val="accent1"/>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5956742F-761B-1844-83EE-1CDABDFBE84F}"/>
              </a:ext>
            </a:extLst>
          </p:cNvPr>
          <p:cNvSpPr txBox="1"/>
          <p:nvPr/>
        </p:nvSpPr>
        <p:spPr>
          <a:xfrm>
            <a:off x="3361311" y="3500884"/>
            <a:ext cx="2577061" cy="1908215"/>
          </a:xfrm>
          <a:prstGeom prst="rect">
            <a:avLst/>
          </a:prstGeom>
          <a:noFill/>
        </p:spPr>
        <p:txBody>
          <a:bodyPr wrap="square" rtlCol="0">
            <a:spAutoFit/>
          </a:bodyPr>
          <a:lstStyle/>
          <a:p>
            <a:pPr lvl="0">
              <a:spcAft>
                <a:spcPts val="1200"/>
              </a:spcAft>
            </a:pPr>
            <a:r>
              <a:rPr lang="en-US" sz="2400" dirty="0">
                <a:solidFill>
                  <a:schemeClr val="accent1"/>
                </a:solidFill>
                <a:latin typeface="Segoe UI Semibold"/>
              </a:rPr>
              <a:t>Supports external, non-Azure endpoints</a:t>
            </a:r>
          </a:p>
          <a:p>
            <a:pPr marL="0" lvl="1">
              <a:spcAft>
                <a:spcPts val="1200"/>
              </a:spcAft>
            </a:pPr>
            <a:r>
              <a:rPr lang="en-US" dirty="0">
                <a:solidFill>
                  <a:schemeClr val="tx1">
                    <a:lumMod val="85000"/>
                  </a:schemeClr>
                </a:solidFill>
                <a:latin typeface="Segoe UI" panose="020B0502040204020203" pitchFamily="34" charset="0"/>
              </a:rPr>
              <a:t>Hybrid cloud and on-premises deployments</a:t>
            </a:r>
          </a:p>
        </p:txBody>
      </p:sp>
      <p:sp>
        <p:nvSpPr>
          <p:cNvPr id="11" name="TextBox 10">
            <a:extLst>
              <a:ext uri="{FF2B5EF4-FFF2-40B4-BE49-F238E27FC236}">
                <a16:creationId xmlns:a16="http://schemas.microsoft.com/office/drawing/2014/main" id="{4725A968-989B-4748-9D47-E6914E8DE081}"/>
              </a:ext>
            </a:extLst>
          </p:cNvPr>
          <p:cNvSpPr txBox="1"/>
          <p:nvPr/>
        </p:nvSpPr>
        <p:spPr>
          <a:xfrm>
            <a:off x="6253628" y="3500884"/>
            <a:ext cx="2577061" cy="830997"/>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Segoe UI Semibold"/>
              </a:rPr>
              <a:t>Public facing endpoint</a:t>
            </a:r>
          </a:p>
        </p:txBody>
      </p:sp>
      <p:sp>
        <p:nvSpPr>
          <p:cNvPr id="13" name="TextBox 12">
            <a:extLst>
              <a:ext uri="{FF2B5EF4-FFF2-40B4-BE49-F238E27FC236}">
                <a16:creationId xmlns:a16="http://schemas.microsoft.com/office/drawing/2014/main" id="{3278AA43-B4D6-1D4C-9118-67AAC6075798}"/>
              </a:ext>
            </a:extLst>
          </p:cNvPr>
          <p:cNvSpPr txBox="1"/>
          <p:nvPr/>
        </p:nvSpPr>
        <p:spPr>
          <a:xfrm>
            <a:off x="9145945" y="3500884"/>
            <a:ext cx="2577061" cy="2092881"/>
          </a:xfrm>
          <a:prstGeom prst="rect">
            <a:avLst/>
          </a:prstGeom>
          <a:noFill/>
        </p:spPr>
        <p:txBody>
          <a:bodyPr wrap="square" rtlCol="0">
            <a:spAutoFit/>
          </a:bodyPr>
          <a:lstStyle/>
          <a:p>
            <a:pPr>
              <a:spcAft>
                <a:spcPts val="1200"/>
              </a:spcAft>
            </a:pPr>
            <a:r>
              <a:rPr lang="en-US" sz="2400">
                <a:solidFill>
                  <a:schemeClr val="accent1"/>
                </a:solidFill>
                <a:latin typeface="Segoe UI Semibold"/>
              </a:rPr>
              <a:t>Routing methods</a:t>
            </a:r>
          </a:p>
          <a:p>
            <a:pPr marL="0" lvl="1">
              <a:spcAft>
                <a:spcPts val="1200"/>
              </a:spcAft>
            </a:pPr>
            <a:r>
              <a:rPr lang="en-US">
                <a:solidFill>
                  <a:schemeClr val="tx1">
                    <a:lumMod val="85000"/>
                  </a:schemeClr>
                </a:solidFill>
                <a:latin typeface="Segoe UI" panose="020B0502040204020203" pitchFamily="34" charset="0"/>
              </a:rPr>
              <a:t>Priority, weighted, performance, geography, subnet, multi-value</a:t>
            </a:r>
          </a:p>
        </p:txBody>
      </p:sp>
      <p:cxnSp>
        <p:nvCxnSpPr>
          <p:cNvPr id="14" name="Straight Connector 13">
            <a:extLst>
              <a:ext uri="{FF2B5EF4-FFF2-40B4-BE49-F238E27FC236}">
                <a16:creationId xmlns:a16="http://schemas.microsoft.com/office/drawing/2014/main" id="{80BF712D-90C3-A049-8776-F0B927FB19F6}"/>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C576F-4F45-D64C-B745-8D683C61D9D2}"/>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74F852-4C02-704B-BD6A-55FA9AF5FE9B}"/>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D397A-1433-7F45-BE94-0406E5356FB9}"/>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164AE83-89B2-4165-8B32-CB3677AFB200}"/>
              </a:ext>
            </a:extLst>
          </p:cNvPr>
          <p:cNvGrpSpPr/>
          <p:nvPr/>
        </p:nvGrpSpPr>
        <p:grpSpPr>
          <a:xfrm>
            <a:off x="0" y="6497955"/>
            <a:ext cx="12192000" cy="360045"/>
            <a:chOff x="0" y="6497955"/>
            <a:chExt cx="12192000" cy="360045"/>
          </a:xfrm>
        </p:grpSpPr>
        <p:sp>
          <p:nvSpPr>
            <p:cNvPr id="20" name="bk object 17">
              <a:extLst>
                <a:ext uri="{FF2B5EF4-FFF2-40B4-BE49-F238E27FC236}">
                  <a16:creationId xmlns:a16="http://schemas.microsoft.com/office/drawing/2014/main" id="{4213077F-B975-4DB7-812B-85F062D42C3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1" name="TextBox 20">
              <a:extLst>
                <a:ext uri="{FF2B5EF4-FFF2-40B4-BE49-F238E27FC236}">
                  <a16:creationId xmlns:a16="http://schemas.microsoft.com/office/drawing/2014/main" id="{637C7F80-32EA-44A2-A739-75A75C2AC9F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AAE6B1E1-79E7-41DB-A7FB-4A36E77E8381}"/>
              </a:ext>
            </a:extLst>
          </p:cNvPr>
          <p:cNvSpPr txBox="1"/>
          <p:nvPr/>
        </p:nvSpPr>
        <p:spPr>
          <a:xfrm>
            <a:off x="354842" y="239369"/>
            <a:ext cx="5070208" cy="646331"/>
          </a:xfrm>
          <a:prstGeom prst="rect">
            <a:avLst/>
          </a:prstGeom>
          <a:noFill/>
        </p:spPr>
        <p:txBody>
          <a:bodyPr wrap="square" rtlCol="0">
            <a:spAutoFit/>
          </a:bodyPr>
          <a:lstStyle/>
          <a:p>
            <a:r>
              <a:rPr lang="en-GB" sz="3600" dirty="0">
                <a:latin typeface="Calibri Light (Headings)"/>
              </a:rPr>
              <a:t>Traffic Manager</a:t>
            </a:r>
          </a:p>
        </p:txBody>
      </p:sp>
    </p:spTree>
    <p:extLst>
      <p:ext uri="{BB962C8B-B14F-4D97-AF65-F5344CB8AC3E}">
        <p14:creationId xmlns:p14="http://schemas.microsoft.com/office/powerpoint/2010/main" val="370892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grpSp>
        <p:nvGrpSpPr>
          <p:cNvPr id="20" name="Group 19"/>
          <p:cNvGrpSpPr/>
          <p:nvPr/>
        </p:nvGrpSpPr>
        <p:grpSpPr>
          <a:xfrm>
            <a:off x="4436829" y="1375204"/>
            <a:ext cx="4056442" cy="4898868"/>
            <a:chOff x="6834782" y="1457861"/>
            <a:chExt cx="5087193" cy="4898868"/>
          </a:xfrm>
        </p:grpSpPr>
        <p:sp>
          <p:nvSpPr>
            <p:cNvPr id="22" name="Rectangle 21"/>
            <p:cNvSpPr/>
            <p:nvPr/>
          </p:nvSpPr>
          <p:spPr>
            <a:xfrm>
              <a:off x="6834782" y="1457861"/>
              <a:ext cx="5087193" cy="548640"/>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www.tailwindtraders.com</a:t>
              </a:r>
            </a:p>
          </p:txBody>
        </p:sp>
        <p:cxnSp>
          <p:nvCxnSpPr>
            <p:cNvPr id="23" name="Straight Arrow Connector 22"/>
            <p:cNvCxnSpPr>
              <a:stCxn id="22" idx="2"/>
              <a:endCxn id="33" idx="0"/>
            </p:cNvCxnSpPr>
            <p:nvPr/>
          </p:nvCxnSpPr>
          <p:spPr>
            <a:xfrm>
              <a:off x="9378379" y="2006501"/>
              <a:ext cx="0" cy="826348"/>
            </a:xfrm>
            <a:prstGeom prst="straightConnector1">
              <a:avLst/>
            </a:prstGeom>
            <a:noFill/>
            <a:ln w="44450" cap="rnd" cmpd="sng" algn="ctr">
              <a:solidFill>
                <a:schemeClr val="tx1"/>
              </a:solidFill>
              <a:prstDash val="sysDot"/>
              <a:headEnd type="none" w="med" len="sm"/>
              <a:tailEnd type="triangle" w="med" len="sm"/>
            </a:ln>
            <a:effectLst/>
          </p:spPr>
        </p:cxnSp>
        <p:sp>
          <p:nvSpPr>
            <p:cNvPr id="24" name="TextBox 23"/>
            <p:cNvSpPr txBox="1"/>
            <p:nvPr/>
          </p:nvSpPr>
          <p:spPr>
            <a:xfrm>
              <a:off x="9409175" y="2179715"/>
              <a:ext cx="1001547" cy="307777"/>
            </a:xfrm>
            <a:prstGeom prst="rect">
              <a:avLst/>
            </a:prstGeom>
            <a:noFill/>
          </p:spPr>
          <p:txBody>
            <a:bodyPr wrap="none" rtlCol="0">
              <a:spAutoFit/>
            </a:bodyPr>
            <a:lstStyle/>
            <a:p>
              <a:r>
                <a:rPr lang="en-US" sz="1400"/>
                <a:t>CNAME</a:t>
              </a:r>
              <a:endParaRPr lang="en-US" sz="1836"/>
            </a:p>
          </p:txBody>
        </p:sp>
        <p:sp>
          <p:nvSpPr>
            <p:cNvPr id="31" name="Rectangle 30"/>
            <p:cNvSpPr/>
            <p:nvPr/>
          </p:nvSpPr>
          <p:spPr>
            <a:xfrm>
              <a:off x="10405028" y="5693065"/>
              <a:ext cx="1516947" cy="663664"/>
            </a:xfrm>
            <a:prstGeom prst="rect">
              <a:avLst/>
            </a:prstGeom>
            <a:solidFill>
              <a:srgbClr val="00B0F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Non-Azure</a:t>
              </a:r>
            </a:p>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Endpoints</a:t>
              </a:r>
            </a:p>
          </p:txBody>
        </p:sp>
        <p:sp>
          <p:nvSpPr>
            <p:cNvPr id="32" name="TextBox 31"/>
            <p:cNvSpPr txBox="1"/>
            <p:nvPr/>
          </p:nvSpPr>
          <p:spPr>
            <a:xfrm>
              <a:off x="6834782" y="3667389"/>
              <a:ext cx="5087193" cy="1088812"/>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Bef>
                  <a:spcPts val="800"/>
                </a:spcBef>
              </a:pPr>
              <a:r>
                <a:rPr lang="en-US" sz="2000" dirty="0">
                  <a:solidFill>
                    <a:schemeClr val="bg1"/>
                  </a:solidFill>
                </a:rPr>
                <a:t>Load-balancing and</a:t>
              </a:r>
            </a:p>
            <a:p>
              <a:pPr algn="ctr">
                <a:spcBef>
                  <a:spcPts val="800"/>
                </a:spcBef>
              </a:pPr>
              <a:r>
                <a:rPr lang="en-US" sz="2000" dirty="0">
                  <a:solidFill>
                    <a:schemeClr val="bg1"/>
                  </a:solidFill>
                </a:rPr>
                <a:t>Endpoint monitoring</a:t>
              </a:r>
            </a:p>
          </p:txBody>
        </p:sp>
        <p:sp>
          <p:nvSpPr>
            <p:cNvPr id="33" name="Rectangle 32"/>
            <p:cNvSpPr/>
            <p:nvPr/>
          </p:nvSpPr>
          <p:spPr>
            <a:xfrm>
              <a:off x="6834782" y="2832849"/>
              <a:ext cx="5087193"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tailwind.trafficmanager.net</a:t>
              </a:r>
            </a:p>
          </p:txBody>
        </p:sp>
        <p:sp>
          <p:nvSpPr>
            <p:cNvPr id="37" name="Rectangle 36"/>
            <p:cNvSpPr/>
            <p:nvPr/>
          </p:nvSpPr>
          <p:spPr>
            <a:xfrm>
              <a:off x="6834782" y="5693065"/>
              <a:ext cx="1516947"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Cloud service</a:t>
              </a:r>
            </a:p>
          </p:txBody>
        </p:sp>
        <p:cxnSp>
          <p:nvCxnSpPr>
            <p:cNvPr id="38" name="Straight Arrow Connector 37"/>
            <p:cNvCxnSpPr>
              <a:stCxn id="32" idx="2"/>
            </p:cNvCxnSpPr>
            <p:nvPr/>
          </p:nvCxnSpPr>
          <p:spPr>
            <a:xfrm flipH="1">
              <a:off x="7717681" y="4756201"/>
              <a:ext cx="1660698" cy="936864"/>
            </a:xfrm>
            <a:prstGeom prst="straightConnector1">
              <a:avLst/>
            </a:prstGeom>
            <a:noFill/>
            <a:ln w="44450" cap="rnd" cmpd="sng" algn="ctr">
              <a:solidFill>
                <a:schemeClr val="tx1"/>
              </a:solidFill>
              <a:prstDash val="sysDot"/>
              <a:headEnd type="none" w="med" len="sm"/>
              <a:tailEnd type="triangle" w="med" len="sm"/>
            </a:ln>
            <a:effectLst/>
          </p:spPr>
        </p:cxnSp>
        <p:cxnSp>
          <p:nvCxnSpPr>
            <p:cNvPr id="39" name="Straight Arrow Connector 38"/>
            <p:cNvCxnSpPr>
              <a:stCxn id="32" idx="2"/>
              <a:endCxn id="31" idx="0"/>
            </p:cNvCxnSpPr>
            <p:nvPr/>
          </p:nvCxnSpPr>
          <p:spPr>
            <a:xfrm>
              <a:off x="9378379" y="4756201"/>
              <a:ext cx="1785123" cy="936864"/>
            </a:xfrm>
            <a:prstGeom prst="straightConnector1">
              <a:avLst/>
            </a:prstGeom>
            <a:noFill/>
            <a:ln w="44450" cap="rnd" cmpd="sng" algn="ctr">
              <a:solidFill>
                <a:schemeClr val="tx1"/>
              </a:solidFill>
              <a:prstDash val="sysDot"/>
              <a:headEnd type="none" w="med" len="sm"/>
              <a:tailEnd type="triangle" w="med" len="sm"/>
            </a:ln>
            <a:effectLst/>
          </p:spPr>
        </p:cxnSp>
        <p:grpSp>
          <p:nvGrpSpPr>
            <p:cNvPr id="40" name="Group 39"/>
            <p:cNvGrpSpPr/>
            <p:nvPr/>
          </p:nvGrpSpPr>
          <p:grpSpPr>
            <a:xfrm>
              <a:off x="8531008" y="4756201"/>
              <a:ext cx="1706566" cy="1600528"/>
              <a:chOff x="2535764" y="4774961"/>
              <a:chExt cx="1706566" cy="1600528"/>
            </a:xfrm>
          </p:grpSpPr>
          <p:sp>
            <p:nvSpPr>
              <p:cNvPr id="41" name="Rectangle 40"/>
              <p:cNvSpPr/>
              <p:nvPr/>
            </p:nvSpPr>
            <p:spPr>
              <a:xfrm>
                <a:off x="2535764" y="5711825"/>
                <a:ext cx="1706566"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Azure web site</a:t>
                </a:r>
              </a:p>
            </p:txBody>
          </p:sp>
          <p:cxnSp>
            <p:nvCxnSpPr>
              <p:cNvPr id="42" name="Straight Arrow Connector 41"/>
              <p:cNvCxnSpPr>
                <a:stCxn id="32" idx="2"/>
                <a:endCxn id="41" idx="0"/>
              </p:cNvCxnSpPr>
              <p:nvPr/>
            </p:nvCxnSpPr>
            <p:spPr>
              <a:xfrm>
                <a:off x="3383135" y="4774961"/>
                <a:ext cx="5912" cy="936864"/>
              </a:xfrm>
              <a:prstGeom prst="straightConnector1">
                <a:avLst/>
              </a:prstGeom>
              <a:noFill/>
              <a:ln w="44450" cap="rnd" cmpd="sng" algn="ctr">
                <a:solidFill>
                  <a:schemeClr val="tx1"/>
                </a:solidFill>
                <a:prstDash val="sysDot"/>
                <a:headEnd type="none" w="med" len="sm"/>
                <a:tailEnd type="triangle" w="med" len="sm"/>
              </a:ln>
              <a:effectLst/>
            </p:spPr>
          </p:cxnSp>
        </p:grpSp>
      </p:grpSp>
      <p:pic>
        <p:nvPicPr>
          <p:cNvPr id="19" name="Graphic 18">
            <a:extLst>
              <a:ext uri="{FF2B5EF4-FFF2-40B4-BE49-F238E27FC236}">
                <a16:creationId xmlns:a16="http://schemas.microsoft.com/office/drawing/2014/main" id="{02AEE4D6-9200-4D14-A6C8-ECAC45E64D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21" name="Group 20">
            <a:extLst>
              <a:ext uri="{FF2B5EF4-FFF2-40B4-BE49-F238E27FC236}">
                <a16:creationId xmlns:a16="http://schemas.microsoft.com/office/drawing/2014/main" id="{8805A1C6-EA05-49EC-A400-4C965EF167DF}"/>
              </a:ext>
            </a:extLst>
          </p:cNvPr>
          <p:cNvGrpSpPr/>
          <p:nvPr/>
        </p:nvGrpSpPr>
        <p:grpSpPr>
          <a:xfrm>
            <a:off x="0" y="6497955"/>
            <a:ext cx="12192000" cy="360045"/>
            <a:chOff x="0" y="6497955"/>
            <a:chExt cx="12192000" cy="360045"/>
          </a:xfrm>
        </p:grpSpPr>
        <p:sp>
          <p:nvSpPr>
            <p:cNvPr id="25" name="bk object 17">
              <a:extLst>
                <a:ext uri="{FF2B5EF4-FFF2-40B4-BE49-F238E27FC236}">
                  <a16:creationId xmlns:a16="http://schemas.microsoft.com/office/drawing/2014/main" id="{5C2DE7D3-6267-4007-B00B-EDDD531D3B3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6" name="TextBox 25">
              <a:extLst>
                <a:ext uri="{FF2B5EF4-FFF2-40B4-BE49-F238E27FC236}">
                  <a16:creationId xmlns:a16="http://schemas.microsoft.com/office/drawing/2014/main" id="{842F32BE-9D94-4D56-A348-BA9E4672F7B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EB905A34-05DA-41E0-B587-4F3BB33AA269}"/>
              </a:ext>
            </a:extLst>
          </p:cNvPr>
          <p:cNvSpPr txBox="1"/>
          <p:nvPr/>
        </p:nvSpPr>
        <p:spPr>
          <a:xfrm>
            <a:off x="352425" y="338621"/>
            <a:ext cx="6137182" cy="646331"/>
          </a:xfrm>
          <a:prstGeom prst="rect">
            <a:avLst/>
          </a:prstGeom>
          <a:noFill/>
        </p:spPr>
        <p:txBody>
          <a:bodyPr wrap="square" rtlCol="0">
            <a:spAutoFit/>
          </a:bodyPr>
          <a:lstStyle/>
          <a:p>
            <a:r>
              <a:rPr lang="en-GB" sz="3600" dirty="0">
                <a:latin typeface="Calibri Light (Headings)"/>
              </a:rPr>
              <a:t>How does it work</a:t>
            </a:r>
          </a:p>
        </p:txBody>
      </p:sp>
    </p:spTree>
    <p:extLst>
      <p:ext uri="{BB962C8B-B14F-4D97-AF65-F5344CB8AC3E}">
        <p14:creationId xmlns:p14="http://schemas.microsoft.com/office/powerpoint/2010/main" val="176389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452925"/>
            <a:ext cx="7663868" cy="3953262"/>
          </a:xfrm>
        </p:spPr>
        <p:txBody>
          <a:bodyPr/>
          <a:lstStyle/>
          <a:p>
            <a:r>
              <a:rPr lang="en-GB" dirty="0">
                <a:gradFill>
                  <a:gsLst>
                    <a:gs pos="13869">
                      <a:schemeClr val="tx2"/>
                    </a:gs>
                    <a:gs pos="42000">
                      <a:schemeClr val="tx2"/>
                    </a:gs>
                  </a:gsLst>
                  <a:lin ang="5400000" scaled="0"/>
                </a:gradFill>
              </a:rPr>
              <a:t>Traffic Manager supports endpoints outside of Azure</a:t>
            </a:r>
          </a:p>
          <a:p>
            <a:pPr lvl="1">
              <a:lnSpc>
                <a:spcPct val="100000"/>
              </a:lnSpc>
            </a:pPr>
            <a:r>
              <a:rPr lang="en-GB" sz="1800" dirty="0"/>
              <a:t>Simply specify an arbitrary DNS name, e.g. mysite.tailwindtraders.com</a:t>
            </a:r>
          </a:p>
          <a:p>
            <a:pPr lvl="1">
              <a:lnSpc>
                <a:spcPct val="100000"/>
              </a:lnSpc>
            </a:pPr>
            <a:r>
              <a:rPr lang="en-GB" sz="1800" dirty="0"/>
              <a:t>Works with all traffic-routing methods</a:t>
            </a:r>
          </a:p>
          <a:p>
            <a:r>
              <a:rPr lang="en-GB" dirty="0">
                <a:gradFill>
                  <a:gsLst>
                    <a:gs pos="13869">
                      <a:schemeClr val="tx2"/>
                    </a:gs>
                    <a:gs pos="42000">
                      <a:schemeClr val="tx2"/>
                    </a:gs>
                  </a:gsLst>
                  <a:lin ang="5400000" scaled="0"/>
                </a:gradFill>
              </a:rPr>
              <a:t>Enables a variety of ‘hybrid’ scenarios</a:t>
            </a:r>
          </a:p>
          <a:p>
            <a:pPr lvl="1">
              <a:lnSpc>
                <a:spcPct val="100000"/>
              </a:lnSpc>
            </a:pPr>
            <a:r>
              <a:rPr lang="en-GB" sz="1800" dirty="0"/>
              <a:t>Smooth migration from on-premises to Cloud</a:t>
            </a:r>
          </a:p>
          <a:p>
            <a:pPr lvl="1">
              <a:lnSpc>
                <a:spcPct val="100000"/>
              </a:lnSpc>
            </a:pPr>
            <a:r>
              <a:rPr lang="en-GB" sz="1800" dirty="0"/>
              <a:t>Geo-expansion of existing applications</a:t>
            </a:r>
          </a:p>
          <a:p>
            <a:pPr lvl="1">
              <a:lnSpc>
                <a:spcPct val="100000"/>
              </a:lnSpc>
            </a:pPr>
            <a:r>
              <a:rPr lang="en-GB" sz="1800" dirty="0"/>
              <a:t>Burst-to-Cloud</a:t>
            </a:r>
          </a:p>
          <a:p>
            <a:pPr lvl="1">
              <a:lnSpc>
                <a:spcPct val="100000"/>
              </a:lnSpc>
            </a:pPr>
            <a:r>
              <a:rPr lang="en-GB" sz="1800" dirty="0"/>
              <a:t>Failover-to-Cloud</a:t>
            </a:r>
          </a:p>
        </p:txBody>
      </p:sp>
      <p:sp>
        <p:nvSpPr>
          <p:cNvPr id="2" name="Title 1"/>
          <p:cNvSpPr>
            <a:spLocks noGrp="1"/>
          </p:cNvSpPr>
          <p:nvPr>
            <p:ph type="title"/>
          </p:nvPr>
        </p:nvSpPr>
        <p:spPr/>
        <p:txBody>
          <a:bodyPr/>
          <a:lstStyle/>
          <a:p>
            <a:endParaRPr lang="en-US" dirty="0"/>
          </a:p>
        </p:txBody>
      </p:sp>
      <p:cxnSp>
        <p:nvCxnSpPr>
          <p:cNvPr id="31" name="Elbow Connector 30"/>
          <p:cNvCxnSpPr>
            <a:cxnSpLocks/>
          </p:cNvCxnSpPr>
          <p:nvPr/>
        </p:nvCxnSpPr>
        <p:spPr>
          <a:xfrm rot="5400000">
            <a:off x="9022089" y="2468552"/>
            <a:ext cx="878494" cy="1001310"/>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p:cNvCxnSpPr>
          <p:nvPr/>
        </p:nvCxnSpPr>
        <p:spPr>
          <a:xfrm rot="16200000" flipH="1">
            <a:off x="10036072" y="2464373"/>
            <a:ext cx="870645" cy="1001819"/>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177232" y="4233103"/>
            <a:ext cx="1515097" cy="338554"/>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Azure Endpoint</a:t>
            </a:r>
          </a:p>
        </p:txBody>
      </p:sp>
      <p:sp>
        <p:nvSpPr>
          <p:cNvPr id="38" name="TextBox 37"/>
          <p:cNvSpPr txBox="1"/>
          <p:nvPr/>
        </p:nvSpPr>
        <p:spPr>
          <a:xfrm>
            <a:off x="10214754" y="4233103"/>
            <a:ext cx="1515097" cy="584775"/>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On-Premises Endpoint</a:t>
            </a:r>
          </a:p>
        </p:txBody>
      </p:sp>
      <p:sp>
        <p:nvSpPr>
          <p:cNvPr id="39" name="TextBox 38"/>
          <p:cNvSpPr txBox="1"/>
          <p:nvPr/>
        </p:nvSpPr>
        <p:spPr>
          <a:xfrm>
            <a:off x="10298259" y="1815129"/>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Traffic Manager</a:t>
            </a:r>
          </a:p>
        </p:txBody>
      </p:sp>
      <p:pic>
        <p:nvPicPr>
          <p:cNvPr id="33" name="Graphic 32">
            <a:extLst>
              <a:ext uri="{FF2B5EF4-FFF2-40B4-BE49-F238E27FC236}">
                <a16:creationId xmlns:a16="http://schemas.microsoft.com/office/drawing/2014/main" id="{71CF8C9F-B6B9-4B70-9661-03B2FAB52E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5605" y="338621"/>
            <a:ext cx="721553" cy="721553"/>
          </a:xfrm>
          <a:prstGeom prst="rect">
            <a:avLst/>
          </a:prstGeom>
        </p:spPr>
      </p:pic>
      <p:grpSp>
        <p:nvGrpSpPr>
          <p:cNvPr id="34" name="Group 33">
            <a:extLst>
              <a:ext uri="{FF2B5EF4-FFF2-40B4-BE49-F238E27FC236}">
                <a16:creationId xmlns:a16="http://schemas.microsoft.com/office/drawing/2014/main" id="{18D50341-D808-49E7-917B-EADDAA4DE155}"/>
              </a:ext>
            </a:extLst>
          </p:cNvPr>
          <p:cNvGrpSpPr/>
          <p:nvPr/>
        </p:nvGrpSpPr>
        <p:grpSpPr>
          <a:xfrm>
            <a:off x="0" y="6497955"/>
            <a:ext cx="12192000" cy="360045"/>
            <a:chOff x="0" y="6497955"/>
            <a:chExt cx="12192000" cy="360045"/>
          </a:xfrm>
        </p:grpSpPr>
        <p:sp>
          <p:nvSpPr>
            <p:cNvPr id="35" name="bk object 17">
              <a:extLst>
                <a:ext uri="{FF2B5EF4-FFF2-40B4-BE49-F238E27FC236}">
                  <a16:creationId xmlns:a16="http://schemas.microsoft.com/office/drawing/2014/main" id="{71E355B7-57BF-4193-AE49-A7BE3F0DB31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6" name="TextBox 35">
              <a:extLst>
                <a:ext uri="{FF2B5EF4-FFF2-40B4-BE49-F238E27FC236}">
                  <a16:creationId xmlns:a16="http://schemas.microsoft.com/office/drawing/2014/main" id="{41E3F63B-AFDF-441F-ACAA-F4D72F0B009C}"/>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47404DF2-0E24-4ECB-AB97-451E1D5825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9183" y="1727356"/>
            <a:ext cx="802603" cy="802603"/>
          </a:xfrm>
          <a:prstGeom prst="rect">
            <a:avLst/>
          </a:prstGeom>
        </p:spPr>
      </p:pic>
      <p:sp>
        <p:nvSpPr>
          <p:cNvPr id="4" name="TextBox 3">
            <a:extLst>
              <a:ext uri="{FF2B5EF4-FFF2-40B4-BE49-F238E27FC236}">
                <a16:creationId xmlns:a16="http://schemas.microsoft.com/office/drawing/2014/main" id="{4F4A5AAC-98AE-4B9E-B6EA-D41AB600088C}"/>
              </a:ext>
            </a:extLst>
          </p:cNvPr>
          <p:cNvSpPr txBox="1"/>
          <p:nvPr/>
        </p:nvSpPr>
        <p:spPr>
          <a:xfrm>
            <a:off x="4712019" y="985838"/>
            <a:ext cx="45719" cy="45719"/>
          </a:xfrm>
          <a:prstGeom prst="rect">
            <a:avLst/>
          </a:prstGeom>
          <a:noFill/>
        </p:spPr>
        <p:txBody>
          <a:bodyPr wrap="square" rtlCol="0">
            <a:spAutoFit/>
          </a:bodyPr>
          <a:lstStyle/>
          <a:p>
            <a:endParaRPr lang="en-GB" dirty="0"/>
          </a:p>
        </p:txBody>
      </p:sp>
      <p:sp>
        <p:nvSpPr>
          <p:cNvPr id="6" name="TextBox 5">
            <a:extLst>
              <a:ext uri="{FF2B5EF4-FFF2-40B4-BE49-F238E27FC236}">
                <a16:creationId xmlns:a16="http://schemas.microsoft.com/office/drawing/2014/main" id="{B12BCF88-CA54-4E32-AFF1-0FB7322F3F91}"/>
              </a:ext>
            </a:extLst>
          </p:cNvPr>
          <p:cNvSpPr txBox="1"/>
          <p:nvPr/>
        </p:nvSpPr>
        <p:spPr>
          <a:xfrm>
            <a:off x="371475" y="238125"/>
            <a:ext cx="5619750" cy="646331"/>
          </a:xfrm>
          <a:prstGeom prst="rect">
            <a:avLst/>
          </a:prstGeom>
          <a:noFill/>
        </p:spPr>
        <p:txBody>
          <a:bodyPr wrap="square" rtlCol="0">
            <a:spAutoFit/>
          </a:bodyPr>
          <a:lstStyle/>
          <a:p>
            <a:r>
              <a:rPr lang="en-GB" sz="3600" dirty="0">
                <a:latin typeface="Calibri Light (Headings)"/>
              </a:rPr>
              <a:t>External Endpoints</a:t>
            </a:r>
          </a:p>
        </p:txBody>
      </p:sp>
      <p:pic>
        <p:nvPicPr>
          <p:cNvPr id="7" name="Picture 6" descr="Icon&#10;&#10;Description automatically generated">
            <a:extLst>
              <a:ext uri="{FF2B5EF4-FFF2-40B4-BE49-F238E27FC236}">
                <a16:creationId xmlns:a16="http://schemas.microsoft.com/office/drawing/2014/main" id="{CED382AB-FBC2-4D86-A929-3363A20735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3925" y="3429000"/>
            <a:ext cx="838450" cy="838450"/>
          </a:xfrm>
          <a:prstGeom prst="rect">
            <a:avLst/>
          </a:prstGeom>
        </p:spPr>
      </p:pic>
      <p:pic>
        <p:nvPicPr>
          <p:cNvPr id="9" name="Graphic 8" descr="Server with solid fill">
            <a:extLst>
              <a:ext uri="{FF2B5EF4-FFF2-40B4-BE49-F238E27FC236}">
                <a16:creationId xmlns:a16="http://schemas.microsoft.com/office/drawing/2014/main" id="{6E93234F-8A5D-411D-AC0D-91E726C51D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3598" y="3318703"/>
            <a:ext cx="914400" cy="914400"/>
          </a:xfrm>
          <a:prstGeom prst="rect">
            <a:avLst/>
          </a:prstGeom>
        </p:spPr>
      </p:pic>
    </p:spTree>
    <p:extLst>
      <p:ext uri="{BB962C8B-B14F-4D97-AF65-F5344CB8AC3E}">
        <p14:creationId xmlns:p14="http://schemas.microsoft.com/office/powerpoint/2010/main" val="284680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F92DFFD-6199-4122-94B5-AE9F7D5346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5B8DD9-A49D-4814-937A-A69D4AA3CBC1}"/>
              </a:ext>
            </a:extLst>
          </p:cNvPr>
          <p:cNvSpPr>
            <a:spLocks noGrp="1"/>
          </p:cNvSpPr>
          <p:nvPr>
            <p:ph type="title"/>
          </p:nvPr>
        </p:nvSpPr>
        <p:spPr>
          <a:xfrm>
            <a:off x="371094" y="1161288"/>
            <a:ext cx="5061804" cy="1124712"/>
          </a:xfrm>
        </p:spPr>
        <p:txBody>
          <a:bodyPr vert="horz" lIns="91440" tIns="45720" rIns="91440" bIns="45720" rtlCol="0" anchor="b">
            <a:noAutofit/>
          </a:bodyPr>
          <a:lstStyle/>
          <a:p>
            <a:pPr>
              <a:lnSpc>
                <a:spcPct val="90000"/>
              </a:lnSpc>
            </a:pPr>
            <a:r>
              <a:rPr lang="en-US" sz="4400" dirty="0">
                <a:solidFill>
                  <a:schemeClr val="tx1"/>
                </a:solidFill>
                <a:cs typeface="+mj-cs"/>
              </a:rPr>
              <a:t>Server Management</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034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3445</Words>
  <Application>Microsoft Office PowerPoint</Application>
  <PresentationFormat>Widescreen</PresentationFormat>
  <Paragraphs>381</Paragraphs>
  <Slides>29</Slides>
  <Notes>22</Notes>
  <HiddenSlides>0</HiddenSlides>
  <MMClips>3</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29</vt:i4>
      </vt:variant>
    </vt:vector>
  </HeadingPairs>
  <TitlesOfParts>
    <vt:vector size="49" baseType="lpstr">
      <vt:lpstr>Arial</vt:lpstr>
      <vt:lpstr>Bangers</vt:lpstr>
      <vt:lpstr>Calibri</vt:lpstr>
      <vt:lpstr>Calibri Light</vt:lpstr>
      <vt:lpstr>Calibri Light (Headings)</vt:lpstr>
      <vt:lpstr>Consolas</vt:lpstr>
      <vt:lpstr>Futura PT Heavy</vt:lpstr>
      <vt:lpstr>Helvetica</vt:lpstr>
      <vt:lpstr>Segoe UI</vt:lpstr>
      <vt:lpstr>Segoe UI Light</vt:lpstr>
      <vt:lpstr>Segoe UI Semibold</vt:lpstr>
      <vt:lpstr>Segoe UI Semilight</vt:lpstr>
      <vt:lpstr>Times New Roman</vt:lpstr>
      <vt:lpstr>Wingdings</vt:lpstr>
      <vt:lpstr>Office Theme</vt:lpstr>
      <vt:lpstr>4_Office Theme</vt:lpstr>
      <vt:lpstr>5_Office Theme</vt:lpstr>
      <vt:lpstr>Azure 1</vt:lpstr>
      <vt:lpstr>1_Azure 1</vt:lpstr>
      <vt:lpstr>Hybrid_Template_Dark</vt:lpstr>
      <vt:lpstr>Introduce Azure to your environment</vt:lpstr>
      <vt:lpstr>Who am I?</vt:lpstr>
      <vt:lpstr>PowerPoint Presentation</vt:lpstr>
      <vt:lpstr>PowerPoint Presentation</vt:lpstr>
      <vt:lpstr>PowerPoint Presentation</vt:lpstr>
      <vt:lpstr>Traffic Manager</vt:lpstr>
      <vt:lpstr>PowerPoint Presentation</vt:lpstr>
      <vt:lpstr>PowerPoint Presentation</vt:lpstr>
      <vt:lpstr>Server Management</vt:lpstr>
      <vt:lpstr> Windows Admin Center</vt:lpstr>
      <vt:lpstr>Server management reimagined</vt:lpstr>
      <vt:lpstr>PowerPoint Presentation</vt:lpstr>
      <vt:lpstr>Windows Admin Center Partners </vt:lpstr>
      <vt:lpstr>PowerPoint Presentation</vt:lpstr>
      <vt:lpstr>PowerPoint Presentation</vt:lpstr>
      <vt:lpstr>PowerPoint Presentation</vt:lpstr>
      <vt:lpstr>Azure Arc enabled servers Azure Arc enabled servers are auto-enrolled with additional Azure services</vt:lpstr>
      <vt:lpstr>Azure Arc enabled SQL Server Data management benefits for Azure Arc enabled servers</vt:lpstr>
      <vt:lpstr>PowerPoint Presentation</vt:lpstr>
      <vt:lpstr>PowerPoint Presentation</vt:lpstr>
      <vt:lpstr>PowerPoint Presentation</vt:lpstr>
      <vt:lpstr>Security</vt:lpstr>
      <vt:lpstr>Threat actors leverage a variety of exposures to breach</vt:lpstr>
      <vt:lpstr>Azure Security Center   </vt:lpstr>
      <vt:lpstr>Security posture management with Secure Score</vt:lpstr>
      <vt:lpstr>Protect your workloads from threats Use industry’s most extensive threat intelligence to gain deep insights</vt:lpstr>
      <vt:lpstr>PowerPoint Presentation</vt:lpstr>
      <vt:lpstr>Solutions</vt:lpstr>
      <vt:lpstr>Thank you!  Resources: https://aka.ms/cloudsummit-azure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2021-09-13T18:23:46Z</dcterms:created>
  <dcterms:modified xsi:type="dcterms:W3CDTF">2021-09-13T18:23:57Z</dcterms:modified>
</cp:coreProperties>
</file>